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62" r:id="rId1"/>
  </p:sldMasterIdLst>
  <p:notesMasterIdLst>
    <p:notesMasterId r:id="rId80"/>
  </p:notesMasterIdLst>
  <p:handoutMasterIdLst>
    <p:handoutMasterId r:id="rId81"/>
  </p:handoutMasterIdLst>
  <p:sldIdLst>
    <p:sldId id="258" r:id="rId2"/>
    <p:sldId id="308" r:id="rId3"/>
    <p:sldId id="270" r:id="rId4"/>
    <p:sldId id="271" r:id="rId5"/>
    <p:sldId id="332" r:id="rId6"/>
    <p:sldId id="333" r:id="rId7"/>
    <p:sldId id="272" r:id="rId8"/>
    <p:sldId id="273" r:id="rId9"/>
    <p:sldId id="274" r:id="rId10"/>
    <p:sldId id="275" r:id="rId11"/>
    <p:sldId id="309" r:id="rId12"/>
    <p:sldId id="316" r:id="rId13"/>
    <p:sldId id="320" r:id="rId14"/>
    <p:sldId id="321" r:id="rId15"/>
    <p:sldId id="322" r:id="rId16"/>
    <p:sldId id="323" r:id="rId17"/>
    <p:sldId id="276" r:id="rId18"/>
    <p:sldId id="310" r:id="rId19"/>
    <p:sldId id="311" r:id="rId20"/>
    <p:sldId id="279" r:id="rId21"/>
    <p:sldId id="312" r:id="rId22"/>
    <p:sldId id="313" r:id="rId23"/>
    <p:sldId id="314" r:id="rId24"/>
    <p:sldId id="315" r:id="rId25"/>
    <p:sldId id="280" r:id="rId26"/>
    <p:sldId id="286" r:id="rId27"/>
    <p:sldId id="287" r:id="rId28"/>
    <p:sldId id="325" r:id="rId29"/>
    <p:sldId id="334" r:id="rId30"/>
    <p:sldId id="393" r:id="rId31"/>
    <p:sldId id="394" r:id="rId32"/>
    <p:sldId id="340" r:id="rId33"/>
    <p:sldId id="342" r:id="rId34"/>
    <p:sldId id="343" r:id="rId35"/>
    <p:sldId id="344" r:id="rId36"/>
    <p:sldId id="391" r:id="rId37"/>
    <p:sldId id="347" r:id="rId38"/>
    <p:sldId id="392" r:id="rId39"/>
    <p:sldId id="348" r:id="rId40"/>
    <p:sldId id="353" r:id="rId41"/>
    <p:sldId id="354" r:id="rId42"/>
    <p:sldId id="355" r:id="rId43"/>
    <p:sldId id="357" r:id="rId44"/>
    <p:sldId id="358" r:id="rId45"/>
    <p:sldId id="364" r:id="rId46"/>
    <p:sldId id="365" r:id="rId47"/>
    <p:sldId id="366" r:id="rId48"/>
    <p:sldId id="367" r:id="rId49"/>
    <p:sldId id="368" r:id="rId50"/>
    <p:sldId id="395" r:id="rId51"/>
    <p:sldId id="369" r:id="rId52"/>
    <p:sldId id="370" r:id="rId53"/>
    <p:sldId id="372" r:id="rId54"/>
    <p:sldId id="373" r:id="rId55"/>
    <p:sldId id="374" r:id="rId56"/>
    <p:sldId id="375" r:id="rId57"/>
    <p:sldId id="376" r:id="rId58"/>
    <p:sldId id="288" r:id="rId59"/>
    <p:sldId id="289" r:id="rId60"/>
    <p:sldId id="290" r:id="rId61"/>
    <p:sldId id="291" r:id="rId62"/>
    <p:sldId id="292" r:id="rId63"/>
    <p:sldId id="293" r:id="rId64"/>
    <p:sldId id="294" r:id="rId65"/>
    <p:sldId id="295" r:id="rId66"/>
    <p:sldId id="297" r:id="rId67"/>
    <p:sldId id="298" r:id="rId68"/>
    <p:sldId id="302" r:id="rId69"/>
    <p:sldId id="326" r:id="rId70"/>
    <p:sldId id="327" r:id="rId71"/>
    <p:sldId id="328" r:id="rId72"/>
    <p:sldId id="329" r:id="rId73"/>
    <p:sldId id="330" r:id="rId74"/>
    <p:sldId id="331" r:id="rId75"/>
    <p:sldId id="304" r:id="rId76"/>
    <p:sldId id="305" r:id="rId77"/>
    <p:sldId id="306" r:id="rId78"/>
    <p:sldId id="307" r:id="rId79"/>
  </p:sldIdLst>
  <p:sldSz cx="12192000" cy="6858000"/>
  <p:notesSz cx="7077075" cy="9363075"/>
  <p:defaultTextStyle>
    <a:defPPr>
      <a:defRPr lang="en-US"/>
    </a:defPPr>
    <a:lvl1pPr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1pPr>
    <a:lvl2pPr marL="4572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2pPr>
    <a:lvl3pPr marL="9144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3pPr>
    <a:lvl4pPr marL="13716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4pPr>
    <a:lvl5pPr marL="18288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0000"/>
    <a:srgbClr val="FFE6E6"/>
    <a:srgbClr val="500000"/>
    <a:srgbClr val="00999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12" autoAdjust="0"/>
    <p:restoredTop sz="94660" autoAdjust="0"/>
  </p:normalViewPr>
  <p:slideViewPr>
    <p:cSldViewPr>
      <p:cViewPr varScale="1">
        <p:scale>
          <a:sx n="149" d="100"/>
          <a:sy n="149" d="100"/>
        </p:scale>
        <p:origin x="412"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067155" cy="468629"/>
          </a:xfrm>
          <a:prstGeom prst="rect">
            <a:avLst/>
          </a:prstGeom>
          <a:noFill/>
          <a:ln w="9525">
            <a:noFill/>
            <a:miter lim="800000"/>
            <a:headEnd/>
            <a:tailEnd/>
          </a:ln>
          <a:effectLst/>
        </p:spPr>
        <p:txBody>
          <a:bodyPr vert="horz" wrap="square" lIns="93937" tIns="46968" rIns="93937" bIns="46968" numCol="1" anchor="t" anchorCtr="0" compatLnSpc="1">
            <a:prstTxWarp prst="textNoShape">
              <a:avLst/>
            </a:prstTxWarp>
          </a:bodyPr>
          <a:lstStyle>
            <a:lvl1pPr>
              <a:spcBef>
                <a:spcPct val="0"/>
              </a:spcBef>
              <a:buClrTx/>
              <a:buSzTx/>
              <a:buFontTx/>
              <a:buNone/>
              <a:defRPr sz="1200"/>
            </a:lvl1pPr>
          </a:lstStyle>
          <a:p>
            <a:pPr>
              <a:defRPr/>
            </a:pPr>
            <a:endParaRPr lang="en-US" dirty="0"/>
          </a:p>
        </p:txBody>
      </p:sp>
      <p:sp>
        <p:nvSpPr>
          <p:cNvPr id="28675" name="Rectangle 3"/>
          <p:cNvSpPr>
            <a:spLocks noGrp="1" noChangeArrowheads="1"/>
          </p:cNvSpPr>
          <p:nvPr>
            <p:ph type="dt" sz="quarter" idx="1"/>
          </p:nvPr>
        </p:nvSpPr>
        <p:spPr bwMode="auto">
          <a:xfrm>
            <a:off x="4009921" y="0"/>
            <a:ext cx="3067154" cy="468629"/>
          </a:xfrm>
          <a:prstGeom prst="rect">
            <a:avLst/>
          </a:prstGeom>
          <a:noFill/>
          <a:ln w="9525">
            <a:noFill/>
            <a:miter lim="800000"/>
            <a:headEnd/>
            <a:tailEnd/>
          </a:ln>
          <a:effectLst/>
        </p:spPr>
        <p:txBody>
          <a:bodyPr vert="horz" wrap="square" lIns="93937" tIns="46968" rIns="93937" bIns="46968" numCol="1" anchor="t" anchorCtr="0" compatLnSpc="1">
            <a:prstTxWarp prst="textNoShape">
              <a:avLst/>
            </a:prstTxWarp>
          </a:bodyPr>
          <a:lstStyle>
            <a:lvl1pPr algn="r">
              <a:spcBef>
                <a:spcPct val="0"/>
              </a:spcBef>
              <a:buClrTx/>
              <a:buSzTx/>
              <a:buFontTx/>
              <a:buNone/>
              <a:defRPr sz="1200"/>
            </a:lvl1pPr>
          </a:lstStyle>
          <a:p>
            <a:pPr>
              <a:defRPr/>
            </a:pPr>
            <a:endParaRPr lang="en-US" dirty="0"/>
          </a:p>
        </p:txBody>
      </p:sp>
      <p:sp>
        <p:nvSpPr>
          <p:cNvPr id="28676" name="Rectangle 4"/>
          <p:cNvSpPr>
            <a:spLocks noGrp="1" noChangeArrowheads="1"/>
          </p:cNvSpPr>
          <p:nvPr>
            <p:ph type="ftr" sz="quarter" idx="2"/>
          </p:nvPr>
        </p:nvSpPr>
        <p:spPr bwMode="auto">
          <a:xfrm>
            <a:off x="0" y="8894446"/>
            <a:ext cx="3067155" cy="468629"/>
          </a:xfrm>
          <a:prstGeom prst="rect">
            <a:avLst/>
          </a:prstGeom>
          <a:noFill/>
          <a:ln w="9525">
            <a:noFill/>
            <a:miter lim="800000"/>
            <a:headEnd/>
            <a:tailEnd/>
          </a:ln>
          <a:effectLst/>
        </p:spPr>
        <p:txBody>
          <a:bodyPr vert="horz" wrap="square" lIns="93937" tIns="46968" rIns="93937" bIns="46968" numCol="1" anchor="b" anchorCtr="0" compatLnSpc="1">
            <a:prstTxWarp prst="textNoShape">
              <a:avLst/>
            </a:prstTxWarp>
          </a:bodyPr>
          <a:lstStyle>
            <a:lvl1pPr>
              <a:spcBef>
                <a:spcPct val="0"/>
              </a:spcBef>
              <a:buClrTx/>
              <a:buSzTx/>
              <a:buFontTx/>
              <a:buNone/>
              <a:defRPr sz="1200"/>
            </a:lvl1pPr>
          </a:lstStyle>
          <a:p>
            <a:pPr>
              <a:defRPr/>
            </a:pPr>
            <a:endParaRPr lang="en-US" dirty="0"/>
          </a:p>
        </p:txBody>
      </p:sp>
      <p:sp>
        <p:nvSpPr>
          <p:cNvPr id="28677" name="Rectangle 5"/>
          <p:cNvSpPr>
            <a:spLocks noGrp="1" noChangeArrowheads="1"/>
          </p:cNvSpPr>
          <p:nvPr>
            <p:ph type="sldNum" sz="quarter" idx="3"/>
          </p:nvPr>
        </p:nvSpPr>
        <p:spPr bwMode="auto">
          <a:xfrm>
            <a:off x="4009921" y="8894446"/>
            <a:ext cx="3067154" cy="468629"/>
          </a:xfrm>
          <a:prstGeom prst="rect">
            <a:avLst/>
          </a:prstGeom>
          <a:noFill/>
          <a:ln w="9525">
            <a:noFill/>
            <a:miter lim="800000"/>
            <a:headEnd/>
            <a:tailEnd/>
          </a:ln>
          <a:effectLst/>
        </p:spPr>
        <p:txBody>
          <a:bodyPr vert="horz" wrap="square" lIns="93937" tIns="46968" rIns="93937" bIns="46968" numCol="1" anchor="b" anchorCtr="0" compatLnSpc="1">
            <a:prstTxWarp prst="textNoShape">
              <a:avLst/>
            </a:prstTxWarp>
          </a:bodyPr>
          <a:lstStyle>
            <a:lvl1pPr algn="r">
              <a:spcBef>
                <a:spcPct val="0"/>
              </a:spcBef>
              <a:buClrTx/>
              <a:buSzTx/>
              <a:buFontTx/>
              <a:buNone/>
              <a:defRPr sz="1200"/>
            </a:lvl1pPr>
          </a:lstStyle>
          <a:p>
            <a:pPr>
              <a:defRPr/>
            </a:pPr>
            <a:fld id="{3B7227E4-51F8-45C2-83C1-D251491FB81E}" type="slidenum">
              <a:rPr lang="en-US"/>
              <a:pPr>
                <a:defRPr/>
              </a:pPr>
              <a:t>‹#›</a:t>
            </a:fld>
            <a:endParaRPr lang="en-US" dirty="0"/>
          </a:p>
        </p:txBody>
      </p:sp>
    </p:spTree>
    <p:extLst>
      <p:ext uri="{BB962C8B-B14F-4D97-AF65-F5344CB8AC3E}">
        <p14:creationId xmlns:p14="http://schemas.microsoft.com/office/powerpoint/2010/main" val="1714397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155" cy="468629"/>
          </a:xfrm>
          <a:prstGeom prst="rect">
            <a:avLst/>
          </a:prstGeom>
        </p:spPr>
        <p:txBody>
          <a:bodyPr vert="horz" wrap="square" lIns="93937" tIns="46968" rIns="93937" bIns="46968" numCol="1" anchor="t" anchorCtr="0" compatLnSpc="1">
            <a:prstTxWarp prst="textNoShape">
              <a:avLst/>
            </a:prstTxWarp>
          </a:bodyPr>
          <a:lstStyle>
            <a:lvl1pPr>
              <a:defRPr sz="1200"/>
            </a:lvl1pPr>
          </a:lstStyle>
          <a:p>
            <a:pPr>
              <a:defRPr/>
            </a:pPr>
            <a:endParaRPr lang="en-US" dirty="0"/>
          </a:p>
        </p:txBody>
      </p:sp>
      <p:sp>
        <p:nvSpPr>
          <p:cNvPr id="3" name="Date Placeholder 2"/>
          <p:cNvSpPr>
            <a:spLocks noGrp="1"/>
          </p:cNvSpPr>
          <p:nvPr>
            <p:ph type="dt" idx="1"/>
          </p:nvPr>
        </p:nvSpPr>
        <p:spPr>
          <a:xfrm>
            <a:off x="4008339" y="0"/>
            <a:ext cx="3067155" cy="468629"/>
          </a:xfrm>
          <a:prstGeom prst="rect">
            <a:avLst/>
          </a:prstGeom>
        </p:spPr>
        <p:txBody>
          <a:bodyPr vert="horz" wrap="square" lIns="93937" tIns="46968" rIns="93937" bIns="46968" numCol="1" anchor="t" anchorCtr="0" compatLnSpc="1">
            <a:prstTxWarp prst="textNoShape">
              <a:avLst/>
            </a:prstTxWarp>
          </a:bodyPr>
          <a:lstStyle>
            <a:lvl1pPr algn="r">
              <a:defRPr sz="1200"/>
            </a:lvl1pPr>
          </a:lstStyle>
          <a:p>
            <a:pPr>
              <a:defRPr/>
            </a:pPr>
            <a:fld id="{24C5774C-03E1-499A-B4E4-895282C04360}" type="datetimeFigureOut">
              <a:rPr lang="en-US"/>
              <a:pPr>
                <a:defRPr/>
              </a:pPr>
              <a:t>3/17/2024</a:t>
            </a:fld>
            <a:endParaRPr lang="en-US" dirty="0"/>
          </a:p>
        </p:txBody>
      </p:sp>
      <p:sp>
        <p:nvSpPr>
          <p:cNvPr id="4" name="Slide Image Placeholder 3"/>
          <p:cNvSpPr>
            <a:spLocks noGrp="1" noRot="1" noChangeAspect="1"/>
          </p:cNvSpPr>
          <p:nvPr>
            <p:ph type="sldImg" idx="2"/>
          </p:nvPr>
        </p:nvSpPr>
        <p:spPr>
          <a:xfrm>
            <a:off x="419100" y="703263"/>
            <a:ext cx="6238875" cy="3509962"/>
          </a:xfrm>
          <a:prstGeom prst="rect">
            <a:avLst/>
          </a:prstGeom>
          <a:noFill/>
          <a:ln w="12700">
            <a:solidFill>
              <a:prstClr val="black"/>
            </a:solidFill>
          </a:ln>
        </p:spPr>
        <p:txBody>
          <a:bodyPr vert="horz" lIns="93937" tIns="46968" rIns="93937" bIns="46968" rtlCol="0" anchor="ctr"/>
          <a:lstStyle/>
          <a:p>
            <a:pPr lvl="0"/>
            <a:endParaRPr lang="en-US" noProof="0" dirty="0"/>
          </a:p>
        </p:txBody>
      </p:sp>
      <p:sp>
        <p:nvSpPr>
          <p:cNvPr id="5" name="Notes Placeholder 4"/>
          <p:cNvSpPr>
            <a:spLocks noGrp="1"/>
          </p:cNvSpPr>
          <p:nvPr>
            <p:ph type="body" sz="quarter" idx="3"/>
          </p:nvPr>
        </p:nvSpPr>
        <p:spPr>
          <a:xfrm>
            <a:off x="707075" y="4447224"/>
            <a:ext cx="5662925" cy="4212908"/>
          </a:xfrm>
          <a:prstGeom prst="rect">
            <a:avLst/>
          </a:prstGeom>
        </p:spPr>
        <p:txBody>
          <a:bodyPr vert="horz" lIns="93937" tIns="46968" rIns="93937" bIns="4696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92863"/>
            <a:ext cx="3067155" cy="468629"/>
          </a:xfrm>
          <a:prstGeom prst="rect">
            <a:avLst/>
          </a:prstGeom>
        </p:spPr>
        <p:txBody>
          <a:bodyPr vert="horz" wrap="square" lIns="93937" tIns="46968" rIns="93937" bIns="46968" numCol="1" anchor="b" anchorCtr="0" compatLnSpc="1">
            <a:prstTxWarp prst="textNoShape">
              <a:avLst/>
            </a:prstTxWarp>
          </a:bodyPr>
          <a:lstStyle>
            <a:lvl1pPr>
              <a:defRPr sz="1200"/>
            </a:lvl1pPr>
          </a:lstStyle>
          <a:p>
            <a:pPr>
              <a:defRPr/>
            </a:pPr>
            <a:endParaRPr lang="en-US" dirty="0"/>
          </a:p>
        </p:txBody>
      </p:sp>
      <p:sp>
        <p:nvSpPr>
          <p:cNvPr id="7" name="Slide Number Placeholder 6"/>
          <p:cNvSpPr>
            <a:spLocks noGrp="1"/>
          </p:cNvSpPr>
          <p:nvPr>
            <p:ph type="sldNum" sz="quarter" idx="5"/>
          </p:nvPr>
        </p:nvSpPr>
        <p:spPr>
          <a:xfrm>
            <a:off x="4008339" y="8892863"/>
            <a:ext cx="3067155" cy="468629"/>
          </a:xfrm>
          <a:prstGeom prst="rect">
            <a:avLst/>
          </a:prstGeom>
        </p:spPr>
        <p:txBody>
          <a:bodyPr vert="horz" wrap="square" lIns="93937" tIns="46968" rIns="93937" bIns="46968" numCol="1" anchor="b" anchorCtr="0" compatLnSpc="1">
            <a:prstTxWarp prst="textNoShape">
              <a:avLst/>
            </a:prstTxWarp>
          </a:bodyPr>
          <a:lstStyle>
            <a:lvl1pPr algn="r">
              <a:defRPr sz="1200"/>
            </a:lvl1pPr>
          </a:lstStyle>
          <a:p>
            <a:pPr>
              <a:defRPr/>
            </a:pPr>
            <a:fld id="{169181FC-D85A-4591-8BD1-5E6A6B17461A}" type="slidenum">
              <a:rPr lang="en-US"/>
              <a:pPr>
                <a:defRPr/>
              </a:pPr>
              <a:t>‹#›</a:t>
            </a:fld>
            <a:endParaRPr lang="en-US" dirty="0"/>
          </a:p>
        </p:txBody>
      </p:sp>
    </p:spTree>
    <p:extLst>
      <p:ext uri="{BB962C8B-B14F-4D97-AF65-F5344CB8AC3E}">
        <p14:creationId xmlns:p14="http://schemas.microsoft.com/office/powerpoint/2010/main" val="35706096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9100" y="703263"/>
            <a:ext cx="6238875" cy="35099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pitchFamily="18" charset="0"/>
              </a:defRPr>
            </a:lvl1pPr>
            <a:lvl2pPr marL="740647" indent="-284864" eaLnBrk="0" hangingPunct="0">
              <a:defRPr sz="2800">
                <a:solidFill>
                  <a:schemeClr val="tx1"/>
                </a:solidFill>
                <a:latin typeface="Times New Roman" pitchFamily="18" charset="0"/>
              </a:defRPr>
            </a:lvl2pPr>
            <a:lvl3pPr marL="1139457" indent="-227891" eaLnBrk="0" hangingPunct="0">
              <a:defRPr sz="2800">
                <a:solidFill>
                  <a:schemeClr val="tx1"/>
                </a:solidFill>
                <a:latin typeface="Times New Roman" pitchFamily="18" charset="0"/>
              </a:defRPr>
            </a:lvl3pPr>
            <a:lvl4pPr marL="1595239" indent="-227891" eaLnBrk="0" hangingPunct="0">
              <a:defRPr sz="2800">
                <a:solidFill>
                  <a:schemeClr val="tx1"/>
                </a:solidFill>
                <a:latin typeface="Times New Roman" pitchFamily="18" charset="0"/>
              </a:defRPr>
            </a:lvl4pPr>
            <a:lvl5pPr marL="2051022" indent="-227891" eaLnBrk="0" hangingPunct="0">
              <a:defRPr sz="2800">
                <a:solidFill>
                  <a:schemeClr val="tx1"/>
                </a:solidFill>
                <a:latin typeface="Times New Roman" pitchFamily="18" charset="0"/>
              </a:defRPr>
            </a:lvl5pPr>
            <a:lvl6pPr marL="2506805"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62587"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18370"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74153" indent="-227891"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fld id="{FFA44757-FF1F-42D8-B2CA-5FE2A078B1AB}" type="slidenum">
              <a:rPr lang="en-US" altLang="en-US" sz="1200"/>
              <a:pPr eaLnBrk="1" hangingPunct="1"/>
              <a:t>0</a:t>
            </a:fld>
            <a:endParaRPr lang="en-US" altLang="en-US" sz="1200" dirty="0"/>
          </a:p>
        </p:txBody>
      </p:sp>
    </p:spTree>
    <p:extLst>
      <p:ext uri="{BB962C8B-B14F-4D97-AF65-F5344CB8AC3E}">
        <p14:creationId xmlns:p14="http://schemas.microsoft.com/office/powerpoint/2010/main" val="1770369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AutoShape 1027"/>
          <p:cNvSpPr>
            <a:spLocks noChangeArrowheads="1"/>
          </p:cNvSpPr>
          <p:nvPr/>
        </p:nvSpPr>
        <p:spPr bwMode="auto">
          <a:xfrm>
            <a:off x="914400" y="990600"/>
            <a:ext cx="6908800" cy="1905000"/>
          </a:xfrm>
          <a:prstGeom prst="roundRect">
            <a:avLst>
              <a:gd name="adj" fmla="val 50000"/>
            </a:avLst>
          </a:prstGeom>
          <a:solidFill>
            <a:schemeClr val="bg1"/>
          </a:solidFill>
          <a:ln w="9525">
            <a:noFill/>
            <a:round/>
            <a:headEnd/>
            <a:tailEnd/>
          </a:ln>
        </p:spPr>
        <p:txBody>
          <a:bodyPr wrap="none" anchor="ctr"/>
          <a:lstStyle/>
          <a:p>
            <a:pPr algn="ctr">
              <a:spcBef>
                <a:spcPct val="0"/>
              </a:spcBef>
              <a:buClrTx/>
              <a:buSzTx/>
              <a:buFontTx/>
              <a:buNone/>
              <a:defRPr/>
            </a:pPr>
            <a:endParaRPr kumimoji="1" lang="en-US" sz="2400" dirty="0"/>
          </a:p>
        </p:txBody>
      </p:sp>
      <p:sp>
        <p:nvSpPr>
          <p:cNvPr id="9" name="Line 4103"/>
          <p:cNvSpPr>
            <a:spLocks noChangeShapeType="1"/>
          </p:cNvSpPr>
          <p:nvPr userDrawn="1"/>
        </p:nvSpPr>
        <p:spPr bwMode="auto">
          <a:xfrm>
            <a:off x="0" y="3048000"/>
            <a:ext cx="11988800" cy="0"/>
          </a:xfrm>
          <a:prstGeom prst="line">
            <a:avLst/>
          </a:prstGeom>
          <a:noFill/>
          <a:ln w="50800">
            <a:solidFill>
              <a:srgbClr val="500000"/>
            </a:solidFill>
            <a:round/>
            <a:headEnd type="none" w="sm" len="sm"/>
            <a:tailEnd type="none" w="sm" len="sm"/>
          </a:ln>
          <a:effectLst/>
        </p:spPr>
        <p:txBody>
          <a:bodyPr wrap="none" anchor="ctr"/>
          <a:lstStyle/>
          <a:p>
            <a:pPr>
              <a:defRPr/>
            </a:pPr>
            <a:endParaRPr lang="en-US" sz="2800" dirty="0"/>
          </a:p>
        </p:txBody>
      </p:sp>
      <p:sp>
        <p:nvSpPr>
          <p:cNvPr id="10" name="Rectangle 4098"/>
          <p:cNvSpPr>
            <a:spLocks noGrp="1" noChangeArrowheads="1"/>
          </p:cNvSpPr>
          <p:nvPr>
            <p:ph type="ctrTitle" sz="quarter"/>
          </p:nvPr>
        </p:nvSpPr>
        <p:spPr>
          <a:xfrm>
            <a:off x="914400" y="228600"/>
            <a:ext cx="10363200" cy="1143000"/>
          </a:xfrm>
        </p:spPr>
        <p:txBody>
          <a:bodyPr/>
          <a:lstStyle>
            <a:lvl1pPr>
              <a:defRPr sz="3600" baseline="0">
                <a:solidFill>
                  <a:srgbClr val="1E0000"/>
                </a:solidFill>
                <a:latin typeface="Arial" pitchFamily="34" charset="0"/>
                <a:cs typeface="Arial" pitchFamily="34" charset="0"/>
              </a:defRPr>
            </a:lvl1pPr>
          </a:lstStyle>
          <a:p>
            <a:r>
              <a:rPr lang="en-US" dirty="0"/>
              <a:t>Click to edit Master title style</a:t>
            </a:r>
          </a:p>
        </p:txBody>
      </p:sp>
      <p:sp>
        <p:nvSpPr>
          <p:cNvPr id="11" name="Rectangle 4099"/>
          <p:cNvSpPr>
            <a:spLocks noGrp="1" noChangeArrowheads="1"/>
          </p:cNvSpPr>
          <p:nvPr>
            <p:ph type="subTitle" sz="quarter" idx="1"/>
          </p:nvPr>
        </p:nvSpPr>
        <p:spPr>
          <a:xfrm>
            <a:off x="1930400" y="3124200"/>
            <a:ext cx="8534400" cy="1752600"/>
          </a:xfrm>
        </p:spPr>
        <p:txBody>
          <a:bodyPr/>
          <a:lstStyle>
            <a:lvl1pPr marL="0" indent="0" algn="ctr">
              <a:buFontTx/>
              <a:buNone/>
              <a:defRPr baseline="0">
                <a:solidFill>
                  <a:srgbClr val="1E0000"/>
                </a:solidFill>
                <a:latin typeface="Arial" pitchFamily="34" charset="0"/>
                <a:cs typeface="Arial" pitchFamily="34" charset="0"/>
              </a:defRPr>
            </a:lvl1pPr>
          </a:lstStyle>
          <a:p>
            <a:r>
              <a:rPr lang="en-US" dirty="0"/>
              <a:t>Click to edit Master subtitle style</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6664" t="20001" r="7619" b="26667"/>
          <a:stretch/>
        </p:blipFill>
        <p:spPr>
          <a:xfrm>
            <a:off x="76200" y="5486400"/>
            <a:ext cx="3886200" cy="1036320"/>
          </a:xfrm>
          <a:prstGeom prst="rect">
            <a:avLst/>
          </a:prstGeom>
        </p:spPr>
      </p:pic>
    </p:spTree>
    <p:extLst>
      <p:ext uri="{BB962C8B-B14F-4D97-AF65-F5344CB8AC3E}">
        <p14:creationId xmlns:p14="http://schemas.microsoft.com/office/powerpoint/2010/main" val="4216950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11176000" cy="1066800"/>
          </a:xfrm>
        </p:spPr>
        <p:txBody>
          <a:bodyPr/>
          <a:lstStyle>
            <a:lvl1pPr>
              <a:defRPr baseline="0">
                <a:solidFill>
                  <a:srgbClr val="1E0000"/>
                </a:solidFill>
              </a:defRPr>
            </a:lvl1pPr>
          </a:lstStyle>
          <a:p>
            <a:r>
              <a:rPr lang="en-US" dirty="0"/>
              <a:t>Click to edit Master title style</a:t>
            </a:r>
          </a:p>
        </p:txBody>
      </p:sp>
      <p:sp>
        <p:nvSpPr>
          <p:cNvPr id="5" name="Content Placeholder 2"/>
          <p:cNvSpPr>
            <a:spLocks noGrp="1"/>
          </p:cNvSpPr>
          <p:nvPr>
            <p:ph idx="1"/>
          </p:nvPr>
        </p:nvSpPr>
        <p:spPr>
          <a:xfrm>
            <a:off x="457200" y="1280160"/>
            <a:ext cx="11297920" cy="3733800"/>
          </a:xfrm>
        </p:spPr>
        <p:txBody>
          <a:bodyPr/>
          <a:lstStyle>
            <a:lvl1pPr marL="457200" indent="-457200">
              <a:buClr>
                <a:srgbClr val="1E0000"/>
              </a:buClr>
              <a:buSzPct val="100000"/>
              <a:buFont typeface="Arial" panose="020B0604020202020204" pitchFamily="34" charset="0"/>
              <a:buChar char="•"/>
              <a:defRPr baseline="0">
                <a:solidFill>
                  <a:srgbClr val="1E0000"/>
                </a:solidFill>
              </a:defRPr>
            </a:lvl1pPr>
            <a:lvl2pPr>
              <a:buClr>
                <a:srgbClr val="1E0000"/>
              </a:buClr>
              <a:defRPr baseline="0">
                <a:solidFill>
                  <a:srgbClr val="1E0000"/>
                </a:solidFill>
              </a:defRPr>
            </a:lvl2pPr>
            <a:lvl3pPr marL="1257300" indent="-342900">
              <a:buClr>
                <a:srgbClr val="1E0000"/>
              </a:buClr>
              <a:buSzPct val="90000"/>
              <a:buFont typeface="Arial" panose="020B0604020202020204" pitchFamily="34" charset="0"/>
              <a:buChar char="•"/>
              <a:defRPr baseline="0">
                <a:solidFill>
                  <a:srgbClr val="1E0000"/>
                </a:solidFill>
              </a:defRPr>
            </a:lvl3pPr>
            <a:lvl4pPr>
              <a:buClr>
                <a:srgbClr val="1E0000"/>
              </a:buClr>
              <a:defRPr baseline="0">
                <a:solidFill>
                  <a:srgbClr val="1E0000"/>
                </a:solidFill>
              </a:defRPr>
            </a:lvl4pPr>
            <a:lvl5pPr>
              <a:buClr>
                <a:srgbClr val="1E0000"/>
              </a:buClr>
              <a:defRPr baseline="0">
                <a:solidFill>
                  <a:srgbClr val="1E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Tree>
    <p:extLst>
      <p:ext uri="{BB962C8B-B14F-4D97-AF65-F5344CB8AC3E}">
        <p14:creationId xmlns:p14="http://schemas.microsoft.com/office/powerpoint/2010/main" val="65402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46007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0668000" cy="1069848"/>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524000"/>
            <a:ext cx="5232400" cy="3733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0" y="1524000"/>
            <a:ext cx="5232400" cy="3733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3174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1155680" cy="1069848"/>
          </a:xfrm>
          <a:prstGeom prst="rect">
            <a:avLst/>
          </a:prstGeo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Tree>
    <p:extLst>
      <p:ext uri="{BB962C8B-B14F-4D97-AF65-F5344CB8AC3E}">
        <p14:creationId xmlns:p14="http://schemas.microsoft.com/office/powerpoint/2010/main" val="1502422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02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AutoShape 5"/>
          <p:cNvSpPr>
            <a:spLocks noChangeArrowheads="1"/>
          </p:cNvSpPr>
          <p:nvPr/>
        </p:nvSpPr>
        <p:spPr bwMode="auto">
          <a:xfrm>
            <a:off x="1016000" y="1143000"/>
            <a:ext cx="6807200" cy="609600"/>
          </a:xfrm>
          <a:prstGeom prst="roundRect">
            <a:avLst>
              <a:gd name="adj" fmla="val 50000"/>
            </a:avLst>
          </a:prstGeom>
          <a:solidFill>
            <a:schemeClr val="bg1"/>
          </a:solidFill>
          <a:ln w="9525">
            <a:noFill/>
            <a:round/>
            <a:headEnd/>
            <a:tailEnd/>
          </a:ln>
        </p:spPr>
        <p:txBody>
          <a:bodyPr wrap="none" anchor="ctr"/>
          <a:lstStyle/>
          <a:p>
            <a:pPr algn="ctr">
              <a:spcBef>
                <a:spcPct val="0"/>
              </a:spcBef>
              <a:buClrTx/>
              <a:buSzTx/>
              <a:buFontTx/>
              <a:buNone/>
              <a:defRPr/>
            </a:pPr>
            <a:endParaRPr kumimoji="1" lang="en-US" sz="2400" dirty="0"/>
          </a:p>
        </p:txBody>
      </p:sp>
      <p:sp>
        <p:nvSpPr>
          <p:cNvPr id="25615" name="Rectangle 15"/>
          <p:cNvSpPr>
            <a:spLocks noChangeArrowheads="1"/>
          </p:cNvSpPr>
          <p:nvPr userDrawn="1"/>
        </p:nvSpPr>
        <p:spPr bwMode="auto">
          <a:xfrm>
            <a:off x="304801" y="6629401"/>
            <a:ext cx="11578167" cy="9525"/>
          </a:xfrm>
          <a:prstGeom prst="rect">
            <a:avLst/>
          </a:prstGeom>
          <a:gradFill rotWithShape="0">
            <a:gsLst>
              <a:gs pos="0">
                <a:schemeClr val="folHlink"/>
              </a:gs>
              <a:gs pos="100000">
                <a:schemeClr val="folHlink">
                  <a:gamma/>
                  <a:tint val="25098"/>
                  <a:invGamma/>
                </a:schemeClr>
              </a:gs>
            </a:gsLst>
            <a:path path="shape">
              <a:fillToRect l="50000" t="50000" r="50000" b="50000"/>
            </a:path>
          </a:gradFill>
          <a:ln w="19050">
            <a:noFill/>
            <a:miter lim="800000"/>
            <a:headEnd/>
            <a:tailEnd/>
          </a:ln>
          <a:effectLst/>
        </p:spPr>
        <p:txBody>
          <a:bodyPr wrap="none" anchor="ctr"/>
          <a:lstStyle/>
          <a:p>
            <a:pPr algn="ctr">
              <a:spcBef>
                <a:spcPct val="0"/>
              </a:spcBef>
              <a:buClrTx/>
              <a:buSzTx/>
              <a:buFontTx/>
              <a:buNone/>
              <a:defRPr/>
            </a:pPr>
            <a:endParaRPr lang="en-US" sz="2400" dirty="0">
              <a:latin typeface="Helvetica" charset="0"/>
            </a:endParaRPr>
          </a:p>
        </p:txBody>
      </p:sp>
      <p:sp>
        <p:nvSpPr>
          <p:cNvPr id="11" name="Line 8"/>
          <p:cNvSpPr>
            <a:spLocks noChangeShapeType="1"/>
          </p:cNvSpPr>
          <p:nvPr userDrawn="1"/>
        </p:nvSpPr>
        <p:spPr bwMode="auto">
          <a:xfrm>
            <a:off x="0" y="1143000"/>
            <a:ext cx="11176000" cy="0"/>
          </a:xfrm>
          <a:prstGeom prst="line">
            <a:avLst/>
          </a:prstGeom>
          <a:noFill/>
          <a:ln w="50800">
            <a:solidFill>
              <a:srgbClr val="500000"/>
            </a:solidFill>
            <a:round/>
            <a:headEnd type="none" w="sm" len="sm"/>
            <a:tailEnd type="none" w="sm" len="sm"/>
          </a:ln>
          <a:effectLst/>
        </p:spPr>
        <p:txBody>
          <a:bodyPr wrap="none" anchor="ctr"/>
          <a:lstStyle/>
          <a:p>
            <a:pPr>
              <a:defRPr/>
            </a:pPr>
            <a:endParaRPr lang="en-US" sz="2800" dirty="0"/>
          </a:p>
        </p:txBody>
      </p:sp>
      <p:sp>
        <p:nvSpPr>
          <p:cNvPr id="12" name="Rectangle 6"/>
          <p:cNvSpPr>
            <a:spLocks noGrp="1" noChangeArrowheads="1"/>
          </p:cNvSpPr>
          <p:nvPr>
            <p:ph type="title"/>
          </p:nvPr>
        </p:nvSpPr>
        <p:spPr bwMode="auto">
          <a:xfrm>
            <a:off x="457200" y="76200"/>
            <a:ext cx="10668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3" name="Rectangle 6"/>
          <p:cNvSpPr>
            <a:spLocks noGrp="1" noChangeArrowheads="1"/>
          </p:cNvSpPr>
          <p:nvPr>
            <p:ph type="sldNum" sz="quarter" idx="4"/>
          </p:nvPr>
        </p:nvSpPr>
        <p:spPr bwMode="auto">
          <a:xfrm>
            <a:off x="9448800" y="6324600"/>
            <a:ext cx="2540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2000">
                <a:latin typeface="Times New Roman" pitchFamily="18" charset="0"/>
              </a:defRPr>
            </a:lvl1pPr>
          </a:lstStyle>
          <a:p>
            <a:pPr>
              <a:defRPr/>
            </a:pPr>
            <a:fld id="{F6D20532-61D7-47D0-903F-227F7C48AD34}" type="slidenum">
              <a:rPr lang="en-US"/>
              <a:pPr>
                <a:defRPr/>
              </a:pPr>
              <a:t>‹#›</a:t>
            </a:fld>
            <a:endParaRPr lang="en-US" dirty="0"/>
          </a:p>
        </p:txBody>
      </p:sp>
      <p:sp>
        <p:nvSpPr>
          <p:cNvPr id="15" name="Rectangle 7"/>
          <p:cNvSpPr>
            <a:spLocks noGrp="1" noChangeArrowheads="1"/>
          </p:cNvSpPr>
          <p:nvPr>
            <p:ph type="body" idx="1"/>
          </p:nvPr>
        </p:nvSpPr>
        <p:spPr bwMode="auto">
          <a:xfrm>
            <a:off x="457200" y="1280160"/>
            <a:ext cx="10668000" cy="3733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074" name="Picture 2" descr="Related image"/>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11318241" y="838200"/>
            <a:ext cx="812800" cy="6096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33" r:id="rId1"/>
    <p:sldLayoutId id="2147483723" r:id="rId2"/>
    <p:sldLayoutId id="2147483724" r:id="rId3"/>
    <p:sldLayoutId id="2147483725" r:id="rId4"/>
    <p:sldLayoutId id="2147483727" r:id="rId5"/>
    <p:sldLayoutId id="2147483734" r:id="rId6"/>
  </p:sldLayoutIdLst>
  <p:txStyles>
    <p:titleStyle>
      <a:lvl1pPr algn="l" rtl="0" eaLnBrk="0" fontAlgn="base" hangingPunct="0">
        <a:lnSpc>
          <a:spcPct val="90000"/>
        </a:lnSpc>
        <a:spcBef>
          <a:spcPct val="0"/>
        </a:spcBef>
        <a:spcAft>
          <a:spcPct val="0"/>
        </a:spcAft>
        <a:defRPr sz="3600" b="1" baseline="0">
          <a:solidFill>
            <a:srgbClr val="3C0000"/>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defRPr>
      </a:lvl2pPr>
      <a:lvl3pPr algn="l" rtl="0" eaLnBrk="0" fontAlgn="base" hangingPunct="0">
        <a:lnSpc>
          <a:spcPct val="90000"/>
        </a:lnSpc>
        <a:spcBef>
          <a:spcPct val="0"/>
        </a:spcBef>
        <a:spcAft>
          <a:spcPct val="0"/>
        </a:spcAft>
        <a:defRPr sz="3600" b="1">
          <a:solidFill>
            <a:schemeClr val="tx2"/>
          </a:solidFill>
          <a:latin typeface="Arial" charset="0"/>
        </a:defRPr>
      </a:lvl3pPr>
      <a:lvl4pPr algn="l" rtl="0" eaLnBrk="0" fontAlgn="base" hangingPunct="0">
        <a:lnSpc>
          <a:spcPct val="90000"/>
        </a:lnSpc>
        <a:spcBef>
          <a:spcPct val="0"/>
        </a:spcBef>
        <a:spcAft>
          <a:spcPct val="0"/>
        </a:spcAft>
        <a:defRPr sz="3600" b="1">
          <a:solidFill>
            <a:schemeClr val="tx2"/>
          </a:solidFill>
          <a:latin typeface="Arial" charset="0"/>
        </a:defRPr>
      </a:lvl4pPr>
      <a:lvl5pPr algn="l" rtl="0" eaLnBrk="0" fontAlgn="base" hangingPunct="0">
        <a:lnSpc>
          <a:spcPct val="90000"/>
        </a:lnSpc>
        <a:spcBef>
          <a:spcPct val="0"/>
        </a:spcBef>
        <a:spcAft>
          <a:spcPct val="0"/>
        </a:spcAft>
        <a:defRPr sz="3600" b="1">
          <a:solidFill>
            <a:schemeClr val="tx2"/>
          </a:solidFill>
          <a:latin typeface="Arial" charset="0"/>
        </a:defRPr>
      </a:lvl5pPr>
      <a:lvl6pPr marL="457200" algn="l" rtl="0" fontAlgn="base">
        <a:lnSpc>
          <a:spcPct val="90000"/>
        </a:lnSpc>
        <a:spcBef>
          <a:spcPct val="0"/>
        </a:spcBef>
        <a:spcAft>
          <a:spcPct val="0"/>
        </a:spcAft>
        <a:defRPr sz="3600" b="1">
          <a:solidFill>
            <a:schemeClr val="tx2"/>
          </a:solidFill>
          <a:latin typeface="Arial" charset="0"/>
        </a:defRPr>
      </a:lvl6pPr>
      <a:lvl7pPr marL="914400" algn="l" rtl="0" fontAlgn="base">
        <a:lnSpc>
          <a:spcPct val="90000"/>
        </a:lnSpc>
        <a:spcBef>
          <a:spcPct val="0"/>
        </a:spcBef>
        <a:spcAft>
          <a:spcPct val="0"/>
        </a:spcAft>
        <a:defRPr sz="3600" b="1">
          <a:solidFill>
            <a:schemeClr val="tx2"/>
          </a:solidFill>
          <a:latin typeface="Arial" charset="0"/>
        </a:defRPr>
      </a:lvl7pPr>
      <a:lvl8pPr marL="1371600" algn="l" rtl="0" fontAlgn="base">
        <a:lnSpc>
          <a:spcPct val="90000"/>
        </a:lnSpc>
        <a:spcBef>
          <a:spcPct val="0"/>
        </a:spcBef>
        <a:spcAft>
          <a:spcPct val="0"/>
        </a:spcAft>
        <a:defRPr sz="3600" b="1">
          <a:solidFill>
            <a:schemeClr val="tx2"/>
          </a:solidFill>
          <a:latin typeface="Arial" charset="0"/>
        </a:defRPr>
      </a:lvl8pPr>
      <a:lvl9pPr marL="1828800" algn="l" rtl="0" fontAlgn="base">
        <a:lnSpc>
          <a:spcPct val="90000"/>
        </a:lnSpc>
        <a:spcBef>
          <a:spcPct val="0"/>
        </a:spcBef>
        <a:spcAft>
          <a:spcPct val="0"/>
        </a:spcAft>
        <a:defRPr sz="3600" b="1">
          <a:solidFill>
            <a:schemeClr val="tx2"/>
          </a:solidFill>
          <a:latin typeface="Arial" charset="0"/>
        </a:defRPr>
      </a:lvl9pPr>
    </p:titleStyle>
    <p:bodyStyle>
      <a:lvl1pPr marL="457200" indent="-457200" algn="l" rtl="0" eaLnBrk="0" fontAlgn="base" hangingPunct="0">
        <a:spcBef>
          <a:spcPct val="20000"/>
        </a:spcBef>
        <a:spcAft>
          <a:spcPct val="0"/>
        </a:spcAft>
        <a:buClr>
          <a:schemeClr val="tx1"/>
        </a:buClr>
        <a:buSzPct val="100000"/>
        <a:buFont typeface="Arial" panose="020B0604020202020204" pitchFamily="34" charset="0"/>
        <a:buChar char="•"/>
        <a:defRPr sz="2800" baseline="0">
          <a:solidFill>
            <a:srgbClr val="28000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aseline="0">
          <a:solidFill>
            <a:srgbClr val="280000"/>
          </a:solidFill>
          <a:latin typeface="+mn-lt"/>
        </a:defRPr>
      </a:lvl2pPr>
      <a:lvl3pPr marL="1257300" indent="-342900" algn="l" rtl="0" eaLnBrk="0" fontAlgn="base" hangingPunct="0">
        <a:spcBef>
          <a:spcPct val="20000"/>
        </a:spcBef>
        <a:spcAft>
          <a:spcPct val="0"/>
        </a:spcAft>
        <a:buClr>
          <a:schemeClr val="tx1"/>
        </a:buClr>
        <a:buSzPct val="90000"/>
        <a:buFont typeface="Arial" panose="020B0604020202020204" pitchFamily="34" charset="0"/>
        <a:buChar char="•"/>
        <a:defRPr sz="2000" baseline="0">
          <a:solidFill>
            <a:srgbClr val="280000"/>
          </a:solidFill>
          <a:latin typeface="+mn-lt"/>
        </a:defRPr>
      </a:lvl3pPr>
      <a:lvl4pPr marL="1600200" indent="-228600" algn="l" rtl="0" eaLnBrk="0" fontAlgn="base" hangingPunct="0">
        <a:spcBef>
          <a:spcPct val="20000"/>
        </a:spcBef>
        <a:spcAft>
          <a:spcPct val="0"/>
        </a:spcAft>
        <a:buClr>
          <a:schemeClr val="tx1"/>
        </a:buClr>
        <a:buSzPct val="80000"/>
        <a:buChar char="–"/>
        <a:defRPr sz="2000" baseline="0">
          <a:solidFill>
            <a:srgbClr val="280000"/>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
        <a:defRPr sz="2000" baseline="0">
          <a:solidFill>
            <a:srgbClr val="280000"/>
          </a:solidFill>
          <a:latin typeface="+mn-lt"/>
        </a:defRPr>
      </a:lvl5pPr>
      <a:lvl6pPr marL="25146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verbye@tam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0.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hyperlink" Target="http://www-personal.umich.edu/~mejn/courses/2006/cmplxsys899/powerlaws.pdf"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www-personal.umich.edu/~mejn/courses/2006/cmplxsys899/powerlaws.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Grp="1" noChangeArrowheads="1"/>
          </p:cNvSpPr>
          <p:nvPr>
            <p:ph type="ctrTitle"/>
          </p:nvPr>
        </p:nvSpPr>
        <p:spPr>
          <a:xfrm>
            <a:off x="1524000" y="76201"/>
            <a:ext cx="9144000" cy="1646237"/>
          </a:xfrm>
          <a:noFill/>
        </p:spPr>
        <p:txBody>
          <a:bodyPr anchor="ctr"/>
          <a:lstStyle/>
          <a:p>
            <a:pPr algn="ctr" eaLnBrk="1" hangingPunct="1">
              <a:spcBef>
                <a:spcPct val="50000"/>
              </a:spcBef>
            </a:pPr>
            <a:r>
              <a:rPr lang="en-US" b="1" dirty="0">
                <a:solidFill>
                  <a:srgbClr val="000000"/>
                </a:solidFill>
                <a:effectLst/>
                <a:ea typeface="Times New Roman" panose="02020603050405020304" pitchFamily="18" charset="0"/>
              </a:rPr>
              <a:t>Fundamentals of Electric Grid</a:t>
            </a:r>
            <a:br>
              <a:rPr lang="en-US" b="1" dirty="0">
                <a:solidFill>
                  <a:srgbClr val="000000"/>
                </a:solidFill>
                <a:effectLst/>
                <a:ea typeface="Times New Roman" panose="02020603050405020304" pitchFamily="18" charset="0"/>
              </a:rPr>
            </a:br>
            <a:r>
              <a:rPr lang="en-US" b="1" dirty="0">
                <a:solidFill>
                  <a:srgbClr val="000000"/>
                </a:solidFill>
                <a:effectLst/>
                <a:ea typeface="Times New Roman" panose="02020603050405020304" pitchFamily="18" charset="0"/>
              </a:rPr>
              <a:t>Transmission Planning</a:t>
            </a:r>
            <a:endParaRPr lang="en-US" altLang="en-US" dirty="0"/>
          </a:p>
        </p:txBody>
      </p:sp>
      <p:sp>
        <p:nvSpPr>
          <p:cNvPr id="6" name="Rectangle 5"/>
          <p:cNvSpPr/>
          <p:nvPr/>
        </p:nvSpPr>
        <p:spPr>
          <a:xfrm>
            <a:off x="457200" y="1752601"/>
            <a:ext cx="11277600" cy="1077218"/>
          </a:xfrm>
          <a:prstGeom prst="rect">
            <a:avLst/>
          </a:prstGeom>
        </p:spPr>
        <p:txBody>
          <a:bodyPr wrap="square">
            <a:spAutoFit/>
          </a:bodyPr>
          <a:lstStyle/>
          <a:p>
            <a:pPr algn="ctr"/>
            <a:r>
              <a:rPr lang="en-US" sz="3200" b="1" kern="0" dirty="0">
                <a:solidFill>
                  <a:srgbClr val="1E0000"/>
                </a:solidFill>
                <a:latin typeface="Arial" pitchFamily="34" charset="0"/>
                <a:cs typeface="Arial" pitchFamily="34" charset="0"/>
              </a:rPr>
              <a:t>Talk 17: Planning for Electric Grid Resilience including modeling weather impacts </a:t>
            </a:r>
          </a:p>
        </p:txBody>
      </p:sp>
      <p:sp>
        <p:nvSpPr>
          <p:cNvPr id="7" name="Subtitle 2"/>
          <p:cNvSpPr>
            <a:spLocks noGrp="1"/>
          </p:cNvSpPr>
          <p:nvPr>
            <p:ph type="subTitle" sz="quarter" idx="1"/>
          </p:nvPr>
        </p:nvSpPr>
        <p:spPr>
          <a:xfrm>
            <a:off x="1752600" y="3251817"/>
            <a:ext cx="8534400" cy="1752600"/>
          </a:xfrm>
        </p:spPr>
        <p:txBody>
          <a:bodyPr/>
          <a:lstStyle/>
          <a:p>
            <a:r>
              <a:rPr lang="en-US" dirty="0"/>
              <a:t>Prof. Tom Overbye</a:t>
            </a:r>
          </a:p>
          <a:p>
            <a:r>
              <a:rPr lang="en-US" dirty="0"/>
              <a:t>Dept. of Electrical and Computer Engineering</a:t>
            </a:r>
          </a:p>
          <a:p>
            <a:r>
              <a:rPr lang="en-US" dirty="0"/>
              <a:t>Texas A&amp;M University</a:t>
            </a:r>
          </a:p>
          <a:p>
            <a:r>
              <a:rPr lang="en-US" dirty="0">
                <a:hlinkClick r:id="rId3"/>
              </a:rPr>
              <a:t>overbye@tamu.edu</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Resilient to What?</a:t>
            </a:r>
          </a:p>
        </p:txBody>
      </p:sp>
      <p:sp>
        <p:nvSpPr>
          <p:cNvPr id="3" name="Content Placeholder 2"/>
          <p:cNvSpPr>
            <a:spLocks noGrp="1"/>
          </p:cNvSpPr>
          <p:nvPr>
            <p:ph idx="1"/>
          </p:nvPr>
        </p:nvSpPr>
        <p:spPr>
          <a:xfrm>
            <a:off x="457200" y="1280160"/>
            <a:ext cx="11176000" cy="1442621"/>
          </a:xfrm>
        </p:spPr>
        <p:txBody>
          <a:bodyPr/>
          <a:lstStyle/>
          <a:p>
            <a:r>
              <a:rPr lang="en-US" dirty="0"/>
              <a:t>A key question on resiliency is to determine the likely threats</a:t>
            </a:r>
          </a:p>
          <a:p>
            <a:pPr lvl="1"/>
            <a:r>
              <a:rPr lang="en-US" dirty="0"/>
              <a:t>Some are geographic, and may are hard to quantify </a:t>
            </a:r>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722781"/>
            <a:ext cx="451485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08465" y="2341042"/>
            <a:ext cx="2302233" cy="461665"/>
          </a:xfrm>
          <a:prstGeom prst="rect">
            <a:avLst/>
          </a:prstGeom>
          <a:noFill/>
        </p:spPr>
        <p:txBody>
          <a:bodyPr wrap="square" rtlCol="0">
            <a:spAutoFit/>
          </a:bodyPr>
          <a:lstStyle/>
          <a:p>
            <a:r>
              <a:rPr lang="en-US" sz="2400" dirty="0"/>
              <a:t>Earthquake Risk </a:t>
            </a:r>
          </a:p>
        </p:txBody>
      </p:sp>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261055" y="2919955"/>
            <a:ext cx="4068637" cy="2615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167632" y="6186387"/>
            <a:ext cx="5597371" cy="307777"/>
          </a:xfrm>
          <a:prstGeom prst="rect">
            <a:avLst/>
          </a:prstGeom>
        </p:spPr>
        <p:txBody>
          <a:bodyPr wrap="square">
            <a:spAutoFit/>
          </a:bodyPr>
          <a:lstStyle/>
          <a:p>
            <a:r>
              <a:rPr lang="en-US" sz="1400" dirty="0"/>
              <a:t>Source: </a:t>
            </a:r>
            <a:r>
              <a:rPr lang="en-US" sz="1400" i="1" dirty="0"/>
              <a:t>Enhancing the Resilience of the Nation’s Electricity System</a:t>
            </a:r>
            <a:r>
              <a:rPr lang="en-US" sz="1400" dirty="0"/>
              <a:t>, 2017</a:t>
            </a:r>
          </a:p>
        </p:txBody>
      </p:sp>
      <p:sp>
        <p:nvSpPr>
          <p:cNvPr id="9" name="TextBox 8"/>
          <p:cNvSpPr txBox="1"/>
          <p:nvPr/>
        </p:nvSpPr>
        <p:spPr>
          <a:xfrm>
            <a:off x="6579092" y="2367649"/>
            <a:ext cx="2635658" cy="461665"/>
          </a:xfrm>
          <a:prstGeom prst="rect">
            <a:avLst/>
          </a:prstGeom>
          <a:noFill/>
        </p:spPr>
        <p:txBody>
          <a:bodyPr wrap="square" rtlCol="0">
            <a:spAutoFit/>
          </a:bodyPr>
          <a:lstStyle/>
          <a:p>
            <a:r>
              <a:rPr lang="en-US" sz="2400" dirty="0"/>
              <a:t>Freezing Rain Risk </a:t>
            </a:r>
          </a:p>
        </p:txBody>
      </p:sp>
      <p:sp>
        <p:nvSpPr>
          <p:cNvPr id="10" name="Slide Number Placeholder 3"/>
          <p:cNvSpPr>
            <a:spLocks noGrp="1"/>
          </p:cNvSpPr>
          <p:nvPr>
            <p:ph type="sldNum" sz="quarter" idx="12"/>
          </p:nvPr>
        </p:nvSpPr>
        <p:spPr>
          <a:xfrm>
            <a:off x="8077200" y="6606582"/>
            <a:ext cx="2133600" cy="2514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fld id="{6443F0E8-9F05-42C7-901A-992AAD89A262}" type="slidenum">
              <a:rPr lang="en-US" altLang="en-US" sz="1200">
                <a:solidFill>
                  <a:schemeClr val="bg1"/>
                </a:solidFill>
              </a:rPr>
              <a:pPr>
                <a:spcBef>
                  <a:spcPct val="0"/>
                </a:spcBef>
                <a:buClrTx/>
                <a:buSzTx/>
                <a:buFontTx/>
                <a:buNone/>
              </a:pPr>
              <a:t>9</a:t>
            </a:fld>
            <a:endParaRPr lang="en-US" altLang="en-US" sz="1200" dirty="0">
              <a:solidFill>
                <a:schemeClr val="bg1"/>
              </a:solidFill>
            </a:endParaRPr>
          </a:p>
        </p:txBody>
      </p:sp>
      <p:sp>
        <p:nvSpPr>
          <p:cNvPr id="5" name="Slide Number Placeholder 1">
            <a:extLst>
              <a:ext uri="{FF2B5EF4-FFF2-40B4-BE49-F238E27FC236}">
                <a16:creationId xmlns:a16="http://schemas.microsoft.com/office/drawing/2014/main" id="{26618627-A18C-3F11-543D-0430000AA399}"/>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9</a:t>
            </a:fld>
            <a:endParaRPr lang="en-US" dirty="0">
              <a:solidFill>
                <a:srgbClr val="1E0000"/>
              </a:solidFill>
            </a:endParaRPr>
          </a:p>
        </p:txBody>
      </p:sp>
      <p:sp>
        <p:nvSpPr>
          <p:cNvPr id="6" name="Rectangle 5">
            <a:extLst>
              <a:ext uri="{FF2B5EF4-FFF2-40B4-BE49-F238E27FC236}">
                <a16:creationId xmlns:a16="http://schemas.microsoft.com/office/drawing/2014/main" id="{E2818710-CACD-89DB-B99B-F5F1779AE244}"/>
              </a:ext>
            </a:extLst>
          </p:cNvPr>
          <p:cNvSpPr/>
          <p:nvPr/>
        </p:nvSpPr>
        <p:spPr>
          <a:xfrm>
            <a:off x="9448800" y="3352800"/>
            <a:ext cx="2514600" cy="1938992"/>
          </a:xfrm>
          <a:prstGeom prst="rect">
            <a:avLst/>
          </a:prstGeom>
          <a:solidFill>
            <a:schemeClr val="accent3">
              <a:lumMod val="95000"/>
            </a:schemeClr>
          </a:solidFill>
        </p:spPr>
        <p:txBody>
          <a:bodyPr wrap="square">
            <a:spAutoFit/>
          </a:bodyPr>
          <a:lstStyle/>
          <a:p>
            <a:r>
              <a:rPr lang="en-US" sz="2400" dirty="0">
                <a:solidFill>
                  <a:schemeClr val="tx1">
                    <a:lumMod val="50000"/>
                  </a:schemeClr>
                </a:solidFill>
              </a:rPr>
              <a:t>The impact of wind and solar output on the weather is also a growing concern</a:t>
            </a:r>
          </a:p>
        </p:txBody>
      </p:sp>
    </p:spTree>
    <p:extLst>
      <p:ext uri="{BB962C8B-B14F-4D97-AF65-F5344CB8AC3E}">
        <p14:creationId xmlns:p14="http://schemas.microsoft.com/office/powerpoint/2010/main" val="1412106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C873-C6BB-6A80-BE9F-A183A140C744}"/>
              </a:ext>
            </a:extLst>
          </p:cNvPr>
          <p:cNvSpPr>
            <a:spLocks noGrp="1"/>
          </p:cNvSpPr>
          <p:nvPr>
            <p:ph type="title"/>
          </p:nvPr>
        </p:nvSpPr>
        <p:spPr/>
        <p:txBody>
          <a:bodyPr/>
          <a:lstStyle/>
          <a:p>
            <a:r>
              <a:rPr lang="en-US" dirty="0"/>
              <a:t>Resilient to What?</a:t>
            </a:r>
          </a:p>
        </p:txBody>
      </p:sp>
      <p:sp>
        <p:nvSpPr>
          <p:cNvPr id="3" name="Content Placeholder 2">
            <a:extLst>
              <a:ext uri="{FF2B5EF4-FFF2-40B4-BE49-F238E27FC236}">
                <a16:creationId xmlns:a16="http://schemas.microsoft.com/office/drawing/2014/main" id="{6DFA7385-7742-C227-EA57-8337F73FECE7}"/>
              </a:ext>
            </a:extLst>
          </p:cNvPr>
          <p:cNvSpPr>
            <a:spLocks noGrp="1"/>
          </p:cNvSpPr>
          <p:nvPr>
            <p:ph idx="1"/>
          </p:nvPr>
        </p:nvSpPr>
        <p:spPr/>
        <p:txBody>
          <a:bodyPr/>
          <a:lstStyle/>
          <a:p>
            <a:r>
              <a:rPr lang="en-US" dirty="0"/>
              <a:t>Electric grids are complex, and they are subject to a wide variety of different disturbances.  Many occur regularly and some have never occurred </a:t>
            </a:r>
          </a:p>
          <a:p>
            <a:r>
              <a:rPr lang="en-US" dirty="0"/>
              <a:t>The image shows the frequency </a:t>
            </a:r>
            <a:br>
              <a:rPr lang="en-US" dirty="0"/>
            </a:br>
            <a:r>
              <a:rPr lang="en-US" dirty="0"/>
              <a:t>of US bulk outages from 1984-2015; </a:t>
            </a:r>
            <a:br>
              <a:rPr lang="en-US" dirty="0"/>
            </a:br>
            <a:r>
              <a:rPr lang="en-US" dirty="0"/>
              <a:t>large events are more common than </a:t>
            </a:r>
            <a:br>
              <a:rPr lang="en-US" dirty="0"/>
            </a:br>
            <a:r>
              <a:rPr lang="en-US" dirty="0"/>
              <a:t>an exponential distribution would </a:t>
            </a:r>
            <a:br>
              <a:rPr lang="en-US" dirty="0"/>
            </a:br>
            <a:r>
              <a:rPr lang="en-US" dirty="0"/>
              <a:t>indicate</a:t>
            </a:r>
          </a:p>
          <a:p>
            <a:r>
              <a:rPr lang="en-US" dirty="0"/>
              <a:t>To consider relative risk, we need</a:t>
            </a:r>
            <a:br>
              <a:rPr lang="en-US" dirty="0"/>
            </a:br>
            <a:r>
              <a:rPr lang="en-US" dirty="0"/>
              <a:t>to briefly look at probability</a:t>
            </a:r>
            <a:br>
              <a:rPr lang="en-US" dirty="0"/>
            </a:br>
            <a:r>
              <a:rPr lang="en-US" dirty="0"/>
              <a:t>distributions</a:t>
            </a:r>
          </a:p>
        </p:txBody>
      </p:sp>
      <p:pic>
        <p:nvPicPr>
          <p:cNvPr id="4" name="Picture 3">
            <a:extLst>
              <a:ext uri="{FF2B5EF4-FFF2-40B4-BE49-F238E27FC236}">
                <a16:creationId xmlns:a16="http://schemas.microsoft.com/office/drawing/2014/main" id="{E9F1E6D8-9647-A0A2-7FE9-C0410EEFC990}"/>
              </a:ext>
            </a:extLst>
          </p:cNvPr>
          <p:cNvPicPr>
            <a:picLocks noChangeAspect="1"/>
          </p:cNvPicPr>
          <p:nvPr/>
        </p:nvPicPr>
        <p:blipFill>
          <a:blip r:embed="rId2"/>
          <a:stretch>
            <a:fillRect/>
          </a:stretch>
        </p:blipFill>
        <p:spPr>
          <a:xfrm>
            <a:off x="6400800" y="2438400"/>
            <a:ext cx="5561552" cy="3810000"/>
          </a:xfrm>
          <a:prstGeom prst="rect">
            <a:avLst/>
          </a:prstGeom>
        </p:spPr>
      </p:pic>
      <p:sp>
        <p:nvSpPr>
          <p:cNvPr id="5" name="Slide Number Placeholder 1">
            <a:extLst>
              <a:ext uri="{FF2B5EF4-FFF2-40B4-BE49-F238E27FC236}">
                <a16:creationId xmlns:a16="http://schemas.microsoft.com/office/drawing/2014/main" id="{40F7E308-17A5-9F84-FBD4-EFF53824A7DB}"/>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10</a:t>
            </a:fld>
            <a:endParaRPr lang="en-US" dirty="0">
              <a:solidFill>
                <a:srgbClr val="1E0000"/>
              </a:solidFill>
            </a:endParaRPr>
          </a:p>
        </p:txBody>
      </p:sp>
    </p:spTree>
    <p:extLst>
      <p:ext uri="{BB962C8B-B14F-4D97-AF65-F5344CB8AC3E}">
        <p14:creationId xmlns:p14="http://schemas.microsoft.com/office/powerpoint/2010/main" val="4062122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F339-9063-B407-5361-545DB280E5AC}"/>
              </a:ext>
            </a:extLst>
          </p:cNvPr>
          <p:cNvSpPr>
            <a:spLocks noGrp="1"/>
          </p:cNvSpPr>
          <p:nvPr>
            <p:ph type="title"/>
          </p:nvPr>
        </p:nvSpPr>
        <p:spPr/>
        <p:txBody>
          <a:bodyPr/>
          <a:lstStyle/>
          <a:p>
            <a:r>
              <a:rPr lang="en-US" dirty="0"/>
              <a:t>Aside: Probability Distribution Functions</a:t>
            </a:r>
          </a:p>
        </p:txBody>
      </p:sp>
      <p:sp>
        <p:nvSpPr>
          <p:cNvPr id="3" name="Content Placeholder 2">
            <a:extLst>
              <a:ext uri="{FF2B5EF4-FFF2-40B4-BE49-F238E27FC236}">
                <a16:creationId xmlns:a16="http://schemas.microsoft.com/office/drawing/2014/main" id="{14F604D3-96D1-673A-B43B-3619509760D8}"/>
              </a:ext>
            </a:extLst>
          </p:cNvPr>
          <p:cNvSpPr>
            <a:spLocks noGrp="1"/>
          </p:cNvSpPr>
          <p:nvPr>
            <p:ph idx="1"/>
          </p:nvPr>
        </p:nvSpPr>
        <p:spPr/>
        <p:txBody>
          <a:bodyPr/>
          <a:lstStyle/>
          <a:p>
            <a:r>
              <a:rPr lang="en-US" dirty="0"/>
              <a:t>A probability distribution function (pdf) tells the likelihood of an event</a:t>
            </a:r>
          </a:p>
          <a:p>
            <a:r>
              <a:rPr lang="en-US" dirty="0"/>
              <a:t>Most people are familiar with Gaussian (or normal) pdfs (i.e., the bell shaped curve)</a:t>
            </a:r>
            <a:br>
              <a:rPr lang="en-US" dirty="0"/>
            </a:br>
            <a:br>
              <a:rPr lang="en-US" dirty="0"/>
            </a:br>
            <a:br>
              <a:rPr lang="en-US" dirty="0"/>
            </a:br>
            <a:br>
              <a:rPr lang="en-US" dirty="0"/>
            </a:br>
            <a:br>
              <a:rPr lang="en-US" dirty="0"/>
            </a:br>
            <a:endParaRPr lang="en-US" dirty="0"/>
          </a:p>
          <a:p>
            <a:r>
              <a:rPr lang="en-US" dirty="0"/>
              <a:t>68% within one standard</a:t>
            </a:r>
            <a:br>
              <a:rPr lang="en-US" dirty="0"/>
            </a:br>
            <a:r>
              <a:rPr lang="en-US" dirty="0"/>
              <a:t>deviation, 99.7 within </a:t>
            </a:r>
            <a:br>
              <a:rPr lang="en-US" dirty="0"/>
            </a:br>
            <a:r>
              <a:rPr lang="en-US" dirty="0"/>
              <a:t>three </a:t>
            </a:r>
          </a:p>
          <a:p>
            <a:endParaRPr lang="en-US" dirty="0"/>
          </a:p>
        </p:txBody>
      </p:sp>
      <p:graphicFrame>
        <p:nvGraphicFramePr>
          <p:cNvPr id="4" name="Object 3">
            <a:extLst>
              <a:ext uri="{FF2B5EF4-FFF2-40B4-BE49-F238E27FC236}">
                <a16:creationId xmlns:a16="http://schemas.microsoft.com/office/drawing/2014/main" id="{B292D261-5E83-5AC4-84F7-8A8B971B490C}"/>
              </a:ext>
            </a:extLst>
          </p:cNvPr>
          <p:cNvGraphicFramePr>
            <a:graphicFrameLocks noChangeAspect="1"/>
          </p:cNvGraphicFramePr>
          <p:nvPr>
            <p:extLst>
              <p:ext uri="{D42A27DB-BD31-4B8C-83A1-F6EECF244321}">
                <p14:modId xmlns:p14="http://schemas.microsoft.com/office/powerpoint/2010/main" val="930525025"/>
              </p:ext>
            </p:extLst>
          </p:nvPr>
        </p:nvGraphicFramePr>
        <p:xfrm>
          <a:off x="1143000" y="2725396"/>
          <a:ext cx="3676345" cy="1905000"/>
        </p:xfrm>
        <a:graphic>
          <a:graphicData uri="http://schemas.openxmlformats.org/presentationml/2006/ole">
            <mc:AlternateContent xmlns:mc="http://schemas.openxmlformats.org/markup-compatibility/2006">
              <mc:Choice xmlns:v="urn:schemas-microsoft-com:vml" Requires="v">
                <p:oleObj name="Equation" r:id="rId2" imgW="1790640" imgH="927000" progId="Equation.DSMT4">
                  <p:embed/>
                </p:oleObj>
              </mc:Choice>
              <mc:Fallback>
                <p:oleObj name="Equation" r:id="rId2" imgW="1790640" imgH="927000" progId="Equation.DSMT4">
                  <p:embed/>
                  <p:pic>
                    <p:nvPicPr>
                      <p:cNvPr id="5" name="Object 4"/>
                      <p:cNvPicPr/>
                      <p:nvPr/>
                    </p:nvPicPr>
                    <p:blipFill>
                      <a:blip r:embed="rId3"/>
                      <a:stretch>
                        <a:fillRect/>
                      </a:stretch>
                    </p:blipFill>
                    <p:spPr>
                      <a:xfrm>
                        <a:off x="1143000" y="2725396"/>
                        <a:ext cx="3676345" cy="1905000"/>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220D244B-83C7-D77C-2101-1AC10D5D4D2C}"/>
              </a:ext>
            </a:extLst>
          </p:cNvPr>
          <p:cNvPicPr>
            <a:picLocks noChangeAspect="1"/>
          </p:cNvPicPr>
          <p:nvPr/>
        </p:nvPicPr>
        <p:blipFill>
          <a:blip r:embed="rId4"/>
          <a:stretch>
            <a:fillRect/>
          </a:stretch>
        </p:blipFill>
        <p:spPr>
          <a:xfrm>
            <a:off x="5791200" y="2590800"/>
            <a:ext cx="4800600" cy="3539496"/>
          </a:xfrm>
          <a:prstGeom prst="rect">
            <a:avLst/>
          </a:prstGeom>
        </p:spPr>
      </p:pic>
      <p:sp>
        <p:nvSpPr>
          <p:cNvPr id="6" name="Slide Number Placeholder 1">
            <a:extLst>
              <a:ext uri="{FF2B5EF4-FFF2-40B4-BE49-F238E27FC236}">
                <a16:creationId xmlns:a16="http://schemas.microsoft.com/office/drawing/2014/main" id="{94950E13-0D51-38E1-0801-218C73691D3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11</a:t>
            </a:fld>
            <a:endParaRPr lang="en-US" dirty="0">
              <a:solidFill>
                <a:srgbClr val="1E0000"/>
              </a:solidFill>
            </a:endParaRPr>
          </a:p>
        </p:txBody>
      </p:sp>
    </p:spTree>
    <p:extLst>
      <p:ext uri="{BB962C8B-B14F-4D97-AF65-F5344CB8AC3E}">
        <p14:creationId xmlns:p14="http://schemas.microsoft.com/office/powerpoint/2010/main" val="1455040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86A7-5794-93E2-B9E2-D0ADB63F5E58}"/>
              </a:ext>
            </a:extLst>
          </p:cNvPr>
          <p:cNvSpPr>
            <a:spLocks noGrp="1"/>
          </p:cNvSpPr>
          <p:nvPr>
            <p:ph type="title"/>
          </p:nvPr>
        </p:nvSpPr>
        <p:spPr/>
        <p:txBody>
          <a:bodyPr/>
          <a:lstStyle/>
          <a:p>
            <a:r>
              <a:rPr lang="en-US" dirty="0"/>
              <a:t>Aside: Power Law Distributions</a:t>
            </a:r>
          </a:p>
        </p:txBody>
      </p:sp>
      <p:sp>
        <p:nvSpPr>
          <p:cNvPr id="3" name="Content Placeholder 2">
            <a:extLst>
              <a:ext uri="{FF2B5EF4-FFF2-40B4-BE49-F238E27FC236}">
                <a16:creationId xmlns:a16="http://schemas.microsoft.com/office/drawing/2014/main" id="{DFFFFEBF-545E-1BE4-00FD-BBF6D765F7F2}"/>
              </a:ext>
            </a:extLst>
          </p:cNvPr>
          <p:cNvSpPr>
            <a:spLocks noGrp="1"/>
          </p:cNvSpPr>
          <p:nvPr>
            <p:ph idx="1"/>
          </p:nvPr>
        </p:nvSpPr>
        <p:spPr>
          <a:xfrm>
            <a:off x="457200" y="1280160"/>
            <a:ext cx="11658600" cy="3733800"/>
          </a:xfrm>
        </p:spPr>
        <p:txBody>
          <a:bodyPr/>
          <a:lstStyle/>
          <a:p>
            <a:r>
              <a:rPr lang="en-US" dirty="0"/>
              <a:t>A power law pdf has a form</a:t>
            </a:r>
          </a:p>
          <a:p>
            <a:pPr lvl="1"/>
            <a:r>
              <a:rPr lang="en-US" dirty="0"/>
              <a:t>This is often known as a Pareto distribution</a:t>
            </a:r>
          </a:p>
          <a:p>
            <a:r>
              <a:rPr lang="en-US" dirty="0"/>
              <a:t>Many common things seem to follow a power law over a wide range of values.  Examples include size of cities, income, earthquakes, blackout sizes</a:t>
            </a:r>
            <a:br>
              <a:rPr lang="en-US" dirty="0"/>
            </a:br>
            <a:br>
              <a:rPr lang="en-US" dirty="0"/>
            </a:br>
            <a:br>
              <a:rPr lang="en-US" dirty="0"/>
            </a:br>
            <a:endParaRPr lang="en-US" dirty="0"/>
          </a:p>
          <a:p>
            <a:endParaRPr lang="en-US" dirty="0"/>
          </a:p>
          <a:p>
            <a:endParaRPr lang="en-US" dirty="0"/>
          </a:p>
          <a:p>
            <a:r>
              <a:rPr lang="en-US" dirty="0"/>
              <a:t>A characteristic of power laws is their scale invariance</a:t>
            </a:r>
          </a:p>
          <a:p>
            <a:endParaRPr lang="en-US" dirty="0"/>
          </a:p>
          <a:p>
            <a:endParaRPr lang="en-US" dirty="0"/>
          </a:p>
          <a:p>
            <a:endParaRPr lang="en-US" dirty="0"/>
          </a:p>
        </p:txBody>
      </p:sp>
      <p:graphicFrame>
        <p:nvGraphicFramePr>
          <p:cNvPr id="5" name="Object 4">
            <a:extLst>
              <a:ext uri="{FF2B5EF4-FFF2-40B4-BE49-F238E27FC236}">
                <a16:creationId xmlns:a16="http://schemas.microsoft.com/office/drawing/2014/main" id="{36CED548-067B-0DA2-FD6D-E7423C72FBC5}"/>
              </a:ext>
            </a:extLst>
          </p:cNvPr>
          <p:cNvGraphicFramePr>
            <a:graphicFrameLocks noChangeAspect="1"/>
          </p:cNvGraphicFramePr>
          <p:nvPr>
            <p:extLst>
              <p:ext uri="{D42A27DB-BD31-4B8C-83A1-F6EECF244321}">
                <p14:modId xmlns:p14="http://schemas.microsoft.com/office/powerpoint/2010/main" val="2298356898"/>
              </p:ext>
            </p:extLst>
          </p:nvPr>
        </p:nvGraphicFramePr>
        <p:xfrm>
          <a:off x="5152327" y="1296203"/>
          <a:ext cx="3021013" cy="504825"/>
        </p:xfrm>
        <a:graphic>
          <a:graphicData uri="http://schemas.openxmlformats.org/presentationml/2006/ole">
            <mc:AlternateContent xmlns:mc="http://schemas.openxmlformats.org/markup-compatibility/2006">
              <mc:Choice xmlns:v="urn:schemas-microsoft-com:vml" Requires="v">
                <p:oleObj name="Equation" r:id="rId2" imgW="1371600" imgH="228600" progId="Equation.DSMT4">
                  <p:embed/>
                </p:oleObj>
              </mc:Choice>
              <mc:Fallback>
                <p:oleObj name="Equation" r:id="rId2" imgW="1371600" imgH="228600" progId="Equation.DSMT4">
                  <p:embed/>
                  <p:pic>
                    <p:nvPicPr>
                      <p:cNvPr id="4" name="Object 3">
                        <a:extLst>
                          <a:ext uri="{FF2B5EF4-FFF2-40B4-BE49-F238E27FC236}">
                            <a16:creationId xmlns:a16="http://schemas.microsoft.com/office/drawing/2014/main" id="{592D6853-122D-439E-8888-B0CD53918527}"/>
                          </a:ext>
                        </a:extLst>
                      </p:cNvPr>
                      <p:cNvPicPr>
                        <a:picLocks noChangeAspect="1" noChangeArrowheads="1"/>
                      </p:cNvPicPr>
                      <p:nvPr/>
                    </p:nvPicPr>
                    <p:blipFill>
                      <a:blip r:embed="rId3"/>
                      <a:srcRect/>
                      <a:stretch>
                        <a:fillRect/>
                      </a:stretch>
                    </p:blipFill>
                    <p:spPr bwMode="auto">
                      <a:xfrm>
                        <a:off x="5152327" y="1296203"/>
                        <a:ext cx="3021013" cy="504825"/>
                      </a:xfrm>
                      <a:prstGeom prst="rect">
                        <a:avLst/>
                      </a:prstGeom>
                      <a:noFill/>
                      <a:ln>
                        <a:noFill/>
                      </a:ln>
                    </p:spPr>
                  </p:pic>
                </p:oleObj>
              </mc:Fallback>
            </mc:AlternateContent>
          </a:graphicData>
        </a:graphic>
      </p:graphicFrame>
      <p:pic>
        <p:nvPicPr>
          <p:cNvPr id="6" name="Picture 2">
            <a:extLst>
              <a:ext uri="{FF2B5EF4-FFF2-40B4-BE49-F238E27FC236}">
                <a16:creationId xmlns:a16="http://schemas.microsoft.com/office/drawing/2014/main" id="{7D55C095-6FA4-D53C-911D-E180A22518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14400" y="3320467"/>
            <a:ext cx="5257800" cy="2115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07282C71-97E2-D8B5-D793-0C4C66AF8894}"/>
              </a:ext>
            </a:extLst>
          </p:cNvPr>
          <p:cNvSpPr/>
          <p:nvPr/>
        </p:nvSpPr>
        <p:spPr>
          <a:xfrm>
            <a:off x="7772400" y="3276600"/>
            <a:ext cx="3581400" cy="1938992"/>
          </a:xfrm>
          <a:prstGeom prst="rect">
            <a:avLst/>
          </a:prstGeom>
          <a:solidFill>
            <a:schemeClr val="accent3">
              <a:lumMod val="95000"/>
            </a:schemeClr>
          </a:solidFill>
        </p:spPr>
        <p:txBody>
          <a:bodyPr wrap="square">
            <a:spAutoFit/>
          </a:bodyPr>
          <a:lstStyle/>
          <a:p>
            <a:r>
              <a:rPr lang="en-US" sz="2400" dirty="0">
                <a:solidFill>
                  <a:schemeClr val="tx1">
                    <a:lumMod val="50000"/>
                  </a:schemeClr>
                </a:solidFill>
              </a:rPr>
              <a:t>The well known 80-20 rule is a power law with an </a:t>
            </a:r>
            <a:r>
              <a:rPr lang="en-US" sz="2400" dirty="0">
                <a:solidFill>
                  <a:schemeClr val="tx1">
                    <a:lumMod val="50000"/>
                  </a:schemeClr>
                </a:solidFill>
                <a:latin typeface="Symbol" panose="05050102010706020507" pitchFamily="18" charset="2"/>
              </a:rPr>
              <a:t>a</a:t>
            </a:r>
            <a:r>
              <a:rPr lang="en-US" sz="2400" dirty="0">
                <a:solidFill>
                  <a:schemeClr val="tx1">
                    <a:lumMod val="50000"/>
                  </a:schemeClr>
                </a:solidFill>
              </a:rPr>
              <a:t> of 2.16 (e.g., 20% of the people do 80% of the work!)</a:t>
            </a:r>
          </a:p>
        </p:txBody>
      </p:sp>
      <p:sp>
        <p:nvSpPr>
          <p:cNvPr id="8" name="Rectangle 7">
            <a:extLst>
              <a:ext uri="{FF2B5EF4-FFF2-40B4-BE49-F238E27FC236}">
                <a16:creationId xmlns:a16="http://schemas.microsoft.com/office/drawing/2014/main" id="{E17F1059-A6E2-6036-2669-D1AC192C4867}"/>
              </a:ext>
            </a:extLst>
          </p:cNvPr>
          <p:cNvSpPr/>
          <p:nvPr/>
        </p:nvSpPr>
        <p:spPr>
          <a:xfrm>
            <a:off x="5181600" y="6334867"/>
            <a:ext cx="7116793" cy="307777"/>
          </a:xfrm>
          <a:prstGeom prst="rect">
            <a:avLst/>
          </a:prstGeom>
        </p:spPr>
        <p:txBody>
          <a:bodyPr wrap="square">
            <a:spAutoFit/>
          </a:bodyPr>
          <a:lstStyle/>
          <a:p>
            <a:r>
              <a:rPr lang="en-US" sz="1400" dirty="0">
                <a:hlinkClick r:id="rId5"/>
              </a:rPr>
              <a:t>Image Source: www-personal.umich.edu/~mejn/courses/2006/cmplxsys899/powerlaws.pdf</a:t>
            </a:r>
            <a:endParaRPr lang="en-US" sz="1400" dirty="0"/>
          </a:p>
        </p:txBody>
      </p:sp>
      <p:graphicFrame>
        <p:nvGraphicFramePr>
          <p:cNvPr id="9" name="Object 8">
            <a:extLst>
              <a:ext uri="{FF2B5EF4-FFF2-40B4-BE49-F238E27FC236}">
                <a16:creationId xmlns:a16="http://schemas.microsoft.com/office/drawing/2014/main" id="{89C2E7A3-A192-E24C-9255-F2C969B52B69}"/>
              </a:ext>
            </a:extLst>
          </p:cNvPr>
          <p:cNvGraphicFramePr>
            <a:graphicFrameLocks noChangeAspect="1"/>
          </p:cNvGraphicFramePr>
          <p:nvPr>
            <p:extLst>
              <p:ext uri="{D42A27DB-BD31-4B8C-83A1-F6EECF244321}">
                <p14:modId xmlns:p14="http://schemas.microsoft.com/office/powerpoint/2010/main" val="2757015285"/>
              </p:ext>
            </p:extLst>
          </p:nvPr>
        </p:nvGraphicFramePr>
        <p:xfrm>
          <a:off x="945022" y="6096000"/>
          <a:ext cx="3889375" cy="617537"/>
        </p:xfrm>
        <a:graphic>
          <a:graphicData uri="http://schemas.openxmlformats.org/presentationml/2006/ole">
            <mc:AlternateContent xmlns:mc="http://schemas.openxmlformats.org/markup-compatibility/2006">
              <mc:Choice xmlns:v="urn:schemas-microsoft-com:vml" Requires="v">
                <p:oleObj name="Equation" r:id="rId6" imgW="1765080" imgH="279360" progId="Equation.DSMT4">
                  <p:embed/>
                </p:oleObj>
              </mc:Choice>
              <mc:Fallback>
                <p:oleObj name="Equation" r:id="rId6" imgW="1765080" imgH="279360" progId="Equation.DSMT4">
                  <p:embed/>
                  <p:pic>
                    <p:nvPicPr>
                      <p:cNvPr id="5" name="Object 4"/>
                      <p:cNvPicPr>
                        <a:picLocks noChangeAspect="1" noChangeArrowheads="1"/>
                      </p:cNvPicPr>
                      <p:nvPr/>
                    </p:nvPicPr>
                    <p:blipFill>
                      <a:blip r:embed="rId7"/>
                      <a:srcRect/>
                      <a:stretch>
                        <a:fillRect/>
                      </a:stretch>
                    </p:blipFill>
                    <p:spPr bwMode="auto">
                      <a:xfrm>
                        <a:off x="945022" y="6096000"/>
                        <a:ext cx="3889375"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9">
            <a:extLst>
              <a:ext uri="{FF2B5EF4-FFF2-40B4-BE49-F238E27FC236}">
                <a16:creationId xmlns:a16="http://schemas.microsoft.com/office/drawing/2014/main" id="{74386C88-4368-2C19-FD42-21242EAA3D4F}"/>
              </a:ext>
            </a:extLst>
          </p:cNvPr>
          <p:cNvSpPr/>
          <p:nvPr/>
        </p:nvSpPr>
        <p:spPr>
          <a:xfrm>
            <a:off x="2057400" y="3352800"/>
            <a:ext cx="1295400" cy="461665"/>
          </a:xfrm>
          <a:prstGeom prst="rect">
            <a:avLst/>
          </a:prstGeom>
          <a:solidFill>
            <a:schemeClr val="accent3">
              <a:lumMod val="95000"/>
            </a:schemeClr>
          </a:solidFill>
        </p:spPr>
        <p:txBody>
          <a:bodyPr wrap="square">
            <a:spAutoFit/>
          </a:bodyPr>
          <a:lstStyle/>
          <a:p>
            <a:r>
              <a:rPr lang="en-US" sz="2400" dirty="0">
                <a:solidFill>
                  <a:schemeClr val="tx1">
                    <a:lumMod val="50000"/>
                  </a:schemeClr>
                </a:solidFill>
              </a:rPr>
              <a:t>City size</a:t>
            </a:r>
          </a:p>
        </p:txBody>
      </p:sp>
      <p:sp>
        <p:nvSpPr>
          <p:cNvPr id="13" name="Rectangle 12">
            <a:extLst>
              <a:ext uri="{FF2B5EF4-FFF2-40B4-BE49-F238E27FC236}">
                <a16:creationId xmlns:a16="http://schemas.microsoft.com/office/drawing/2014/main" id="{4005153E-BACB-B717-C161-6C9F4BF068E8}"/>
              </a:ext>
            </a:extLst>
          </p:cNvPr>
          <p:cNvSpPr/>
          <p:nvPr/>
        </p:nvSpPr>
        <p:spPr>
          <a:xfrm>
            <a:off x="4864307" y="3379670"/>
            <a:ext cx="1295400" cy="461665"/>
          </a:xfrm>
          <a:prstGeom prst="rect">
            <a:avLst/>
          </a:prstGeom>
          <a:solidFill>
            <a:schemeClr val="accent3">
              <a:lumMod val="95000"/>
            </a:schemeClr>
          </a:solidFill>
        </p:spPr>
        <p:txBody>
          <a:bodyPr wrap="square">
            <a:spAutoFit/>
          </a:bodyPr>
          <a:lstStyle/>
          <a:p>
            <a:r>
              <a:rPr lang="en-US" sz="2400" dirty="0">
                <a:solidFill>
                  <a:schemeClr val="tx1">
                    <a:lumMod val="50000"/>
                  </a:schemeClr>
                </a:solidFill>
              </a:rPr>
              <a:t>City size</a:t>
            </a:r>
          </a:p>
        </p:txBody>
      </p:sp>
      <p:sp>
        <p:nvSpPr>
          <p:cNvPr id="4" name="Slide Number Placeholder 1">
            <a:extLst>
              <a:ext uri="{FF2B5EF4-FFF2-40B4-BE49-F238E27FC236}">
                <a16:creationId xmlns:a16="http://schemas.microsoft.com/office/drawing/2014/main" id="{E2975AC2-3B1A-DB24-8CFA-96D1DA262FF2}"/>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12</a:t>
            </a:fld>
            <a:endParaRPr lang="en-US" dirty="0">
              <a:solidFill>
                <a:srgbClr val="1E0000"/>
              </a:solidFill>
            </a:endParaRPr>
          </a:p>
        </p:txBody>
      </p:sp>
    </p:spTree>
    <p:extLst>
      <p:ext uri="{BB962C8B-B14F-4D97-AF65-F5344CB8AC3E}">
        <p14:creationId xmlns:p14="http://schemas.microsoft.com/office/powerpoint/2010/main" val="1607367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9EE8C-932F-A3C4-FCC0-B64AF37FA4F0}"/>
              </a:ext>
            </a:extLst>
          </p:cNvPr>
          <p:cNvSpPr>
            <a:spLocks noGrp="1"/>
          </p:cNvSpPr>
          <p:nvPr>
            <p:ph type="title"/>
          </p:nvPr>
        </p:nvSpPr>
        <p:spPr/>
        <p:txBody>
          <a:bodyPr/>
          <a:lstStyle/>
          <a:p>
            <a:r>
              <a:rPr lang="en-US" dirty="0"/>
              <a:t>Aside: Power Law Distributions</a:t>
            </a:r>
          </a:p>
        </p:txBody>
      </p:sp>
      <p:sp>
        <p:nvSpPr>
          <p:cNvPr id="3" name="Content Placeholder 2">
            <a:extLst>
              <a:ext uri="{FF2B5EF4-FFF2-40B4-BE49-F238E27FC236}">
                <a16:creationId xmlns:a16="http://schemas.microsoft.com/office/drawing/2014/main" id="{02AAE33E-2339-41C2-8719-DB81C991637B}"/>
              </a:ext>
            </a:extLst>
          </p:cNvPr>
          <p:cNvSpPr>
            <a:spLocks noGrp="1"/>
          </p:cNvSpPr>
          <p:nvPr>
            <p:ph idx="1"/>
          </p:nvPr>
        </p:nvSpPr>
        <p:spPr/>
        <p:txBody>
          <a:bodyPr/>
          <a:lstStyle/>
          <a:p>
            <a:r>
              <a:rPr lang="en-US" dirty="0"/>
              <a:t>Power law distributions have a well defined average only if </a:t>
            </a:r>
            <a:r>
              <a:rPr lang="en-US" dirty="0">
                <a:latin typeface="Symbol" panose="05050102010706020507" pitchFamily="18" charset="2"/>
              </a:rPr>
              <a:t>a</a:t>
            </a:r>
            <a:r>
              <a:rPr lang="en-US" dirty="0"/>
              <a:t> is &gt; 2</a:t>
            </a:r>
          </a:p>
          <a:p>
            <a:r>
              <a:rPr lang="en-US" dirty="0"/>
              <a:t>The first moment of a power law distribution is </a:t>
            </a:r>
          </a:p>
          <a:p>
            <a:endParaRPr lang="en-US" dirty="0"/>
          </a:p>
          <a:p>
            <a:endParaRPr lang="en-US" dirty="0"/>
          </a:p>
          <a:p>
            <a:pPr lvl="1"/>
            <a:r>
              <a:rPr lang="en-US" dirty="0"/>
              <a:t>For the city example, this tells the number of people in the cities for various sizes</a:t>
            </a:r>
          </a:p>
          <a:p>
            <a:pPr lvl="1"/>
            <a:r>
              <a:rPr lang="en-US" dirty="0"/>
              <a:t>For blackouts it would tell the number of MWs lost by the various sized outages</a:t>
            </a:r>
          </a:p>
          <a:p>
            <a:r>
              <a:rPr lang="en-US" dirty="0"/>
              <a:t>For </a:t>
            </a:r>
            <a:r>
              <a:rPr lang="en-US" dirty="0">
                <a:latin typeface="Symbol" panose="05050102010706020507" pitchFamily="18" charset="2"/>
              </a:rPr>
              <a:t>a</a:t>
            </a:r>
            <a:r>
              <a:rPr lang="en-US" dirty="0"/>
              <a:t> </a:t>
            </a:r>
            <a:r>
              <a:rPr lang="en-US" dirty="0">
                <a:sym typeface="Symbol"/>
              </a:rPr>
              <a:t></a:t>
            </a:r>
            <a:r>
              <a:rPr lang="en-US" dirty="0"/>
              <a:t> 2 this value is undefined, meaning the tail [rare events] dominates (for cities it is estimated to be about 2.3)</a:t>
            </a:r>
          </a:p>
          <a:p>
            <a:endParaRPr lang="en-US" dirty="0"/>
          </a:p>
        </p:txBody>
      </p:sp>
      <p:graphicFrame>
        <p:nvGraphicFramePr>
          <p:cNvPr id="4" name="Object 3">
            <a:extLst>
              <a:ext uri="{FF2B5EF4-FFF2-40B4-BE49-F238E27FC236}">
                <a16:creationId xmlns:a16="http://schemas.microsoft.com/office/drawing/2014/main" id="{BB6464E7-9408-466D-1481-527C57AEBB50}"/>
              </a:ext>
            </a:extLst>
          </p:cNvPr>
          <p:cNvGraphicFramePr>
            <a:graphicFrameLocks noChangeAspect="1"/>
          </p:cNvGraphicFramePr>
          <p:nvPr>
            <p:extLst>
              <p:ext uri="{D42A27DB-BD31-4B8C-83A1-F6EECF244321}">
                <p14:modId xmlns:p14="http://schemas.microsoft.com/office/powerpoint/2010/main" val="1114042416"/>
              </p:ext>
            </p:extLst>
          </p:nvPr>
        </p:nvGraphicFramePr>
        <p:xfrm>
          <a:off x="914400" y="2313567"/>
          <a:ext cx="6979608" cy="833493"/>
        </p:xfrm>
        <a:graphic>
          <a:graphicData uri="http://schemas.openxmlformats.org/presentationml/2006/ole">
            <mc:AlternateContent xmlns:mc="http://schemas.openxmlformats.org/markup-compatibility/2006">
              <mc:Choice xmlns:v="urn:schemas-microsoft-com:vml" Requires="v">
                <p:oleObj name="Equation" r:id="rId2" imgW="3517560" imgH="419040" progId="Equation.DSMT4">
                  <p:embed/>
                </p:oleObj>
              </mc:Choice>
              <mc:Fallback>
                <p:oleObj name="Equation" r:id="rId2" imgW="3517560" imgH="419040" progId="Equation.DSMT4">
                  <p:embed/>
                  <p:pic>
                    <p:nvPicPr>
                      <p:cNvPr id="4" name="Object 3"/>
                      <p:cNvPicPr>
                        <a:picLocks noChangeAspect="1" noChangeArrowheads="1"/>
                      </p:cNvPicPr>
                      <p:nvPr/>
                    </p:nvPicPr>
                    <p:blipFill>
                      <a:blip r:embed="rId3"/>
                      <a:srcRect/>
                      <a:stretch>
                        <a:fillRect/>
                      </a:stretch>
                    </p:blipFill>
                    <p:spPr bwMode="auto">
                      <a:xfrm>
                        <a:off x="914400" y="2313567"/>
                        <a:ext cx="6979608" cy="833493"/>
                      </a:xfrm>
                      <a:prstGeom prst="rect">
                        <a:avLst/>
                      </a:prstGeom>
                      <a:noFill/>
                      <a:ln>
                        <a:noFill/>
                      </a:ln>
                    </p:spPr>
                  </p:pic>
                </p:oleObj>
              </mc:Fallback>
            </mc:AlternateContent>
          </a:graphicData>
        </a:graphic>
      </p:graphicFrame>
      <p:sp>
        <p:nvSpPr>
          <p:cNvPr id="5" name="Slide Number Placeholder 1">
            <a:extLst>
              <a:ext uri="{FF2B5EF4-FFF2-40B4-BE49-F238E27FC236}">
                <a16:creationId xmlns:a16="http://schemas.microsoft.com/office/drawing/2014/main" id="{D94C0D93-3581-3AAE-55D4-18CE75AD8D68}"/>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13</a:t>
            </a:fld>
            <a:endParaRPr lang="en-US" dirty="0">
              <a:solidFill>
                <a:srgbClr val="1E0000"/>
              </a:solidFill>
            </a:endParaRPr>
          </a:p>
        </p:txBody>
      </p:sp>
    </p:spTree>
    <p:extLst>
      <p:ext uri="{BB962C8B-B14F-4D97-AF65-F5344CB8AC3E}">
        <p14:creationId xmlns:p14="http://schemas.microsoft.com/office/powerpoint/2010/main" val="311527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B161-EDC9-4DED-543D-02DD1D147358}"/>
              </a:ext>
            </a:extLst>
          </p:cNvPr>
          <p:cNvSpPr>
            <a:spLocks noGrp="1"/>
          </p:cNvSpPr>
          <p:nvPr>
            <p:ph type="title"/>
          </p:nvPr>
        </p:nvSpPr>
        <p:spPr/>
        <p:txBody>
          <a:bodyPr/>
          <a:lstStyle/>
          <a:p>
            <a:r>
              <a:rPr lang="en-US" dirty="0"/>
              <a:t>Aside: Power Law Distributions</a:t>
            </a:r>
          </a:p>
        </p:txBody>
      </p:sp>
      <p:sp>
        <p:nvSpPr>
          <p:cNvPr id="3" name="Content Placeholder 2">
            <a:extLst>
              <a:ext uri="{FF2B5EF4-FFF2-40B4-BE49-F238E27FC236}">
                <a16:creationId xmlns:a16="http://schemas.microsoft.com/office/drawing/2014/main" id="{5554E974-D2F5-173A-F981-E028F590C7A7}"/>
              </a:ext>
            </a:extLst>
          </p:cNvPr>
          <p:cNvSpPr>
            <a:spLocks noGrp="1"/>
          </p:cNvSpPr>
          <p:nvPr>
            <p:ph idx="1"/>
          </p:nvPr>
        </p:nvSpPr>
        <p:spPr>
          <a:xfrm>
            <a:off x="457200" y="1280160"/>
            <a:ext cx="11297920" cy="1158240"/>
          </a:xfrm>
        </p:spPr>
        <p:txBody>
          <a:bodyPr/>
          <a:lstStyle/>
          <a:p>
            <a:r>
              <a:rPr lang="en-US" dirty="0"/>
              <a:t>When considering a phenomena, it is useful to known 1) does it follow a power law, 2) if so over what range, and 3) what is it’s </a:t>
            </a:r>
            <a:r>
              <a:rPr lang="en-US" dirty="0">
                <a:latin typeface="Symbol" panose="05050102010706020507" pitchFamily="18" charset="2"/>
              </a:rPr>
              <a:t>a</a:t>
            </a:r>
            <a:r>
              <a:rPr lang="en-US" dirty="0"/>
              <a:t> exponent</a:t>
            </a:r>
          </a:p>
          <a:p>
            <a:endParaRPr lang="en-US" dirty="0"/>
          </a:p>
        </p:txBody>
      </p:sp>
      <p:pic>
        <p:nvPicPr>
          <p:cNvPr id="4" name="Picture 2">
            <a:extLst>
              <a:ext uri="{FF2B5EF4-FFF2-40B4-BE49-F238E27FC236}">
                <a16:creationId xmlns:a16="http://schemas.microsoft.com/office/drawing/2014/main" id="{CA9FD603-3C49-F5A5-E4DB-B4AAAD310C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38200" y="2133600"/>
            <a:ext cx="3781364" cy="3655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FD0A50FE-18C0-6339-B8A5-71FBDA29B4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562600" y="2192401"/>
            <a:ext cx="4800600" cy="3842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EC2CE81E-3E62-2C49-09AF-4A98E99036CC}"/>
              </a:ext>
            </a:extLst>
          </p:cNvPr>
          <p:cNvSpPr/>
          <p:nvPr/>
        </p:nvSpPr>
        <p:spPr>
          <a:xfrm>
            <a:off x="457198" y="6104577"/>
            <a:ext cx="7116793" cy="307777"/>
          </a:xfrm>
          <a:prstGeom prst="rect">
            <a:avLst/>
          </a:prstGeom>
        </p:spPr>
        <p:txBody>
          <a:bodyPr wrap="square">
            <a:spAutoFit/>
          </a:bodyPr>
          <a:lstStyle/>
          <a:p>
            <a:r>
              <a:rPr lang="en-US" sz="1400" dirty="0">
                <a:solidFill>
                  <a:schemeClr val="tx1">
                    <a:lumMod val="50000"/>
                  </a:schemeClr>
                </a:solidFill>
                <a:hlinkClick r:id="rId4"/>
              </a:rPr>
              <a:t>Images Source: www-personal.umich.edu/~mejn/courses/2006/cmplxsys899/powerlaws.pdf</a:t>
            </a:r>
            <a:endParaRPr lang="en-US" sz="1400" dirty="0">
              <a:solidFill>
                <a:schemeClr val="tx1">
                  <a:lumMod val="50000"/>
                </a:schemeClr>
              </a:solidFill>
            </a:endParaRPr>
          </a:p>
        </p:txBody>
      </p:sp>
      <p:sp>
        <p:nvSpPr>
          <p:cNvPr id="7" name="Slide Number Placeholder 1">
            <a:extLst>
              <a:ext uri="{FF2B5EF4-FFF2-40B4-BE49-F238E27FC236}">
                <a16:creationId xmlns:a16="http://schemas.microsoft.com/office/drawing/2014/main" id="{A54E3570-87EF-E5CC-E6E2-C576D884D7F0}"/>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14</a:t>
            </a:fld>
            <a:endParaRPr lang="en-US" dirty="0">
              <a:solidFill>
                <a:srgbClr val="1E0000"/>
              </a:solidFill>
            </a:endParaRPr>
          </a:p>
        </p:txBody>
      </p:sp>
    </p:spTree>
    <p:extLst>
      <p:ext uri="{BB962C8B-B14F-4D97-AF65-F5344CB8AC3E}">
        <p14:creationId xmlns:p14="http://schemas.microsoft.com/office/powerpoint/2010/main" val="3872991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8571-F0D3-12E4-B12B-8D17E3D904B8}"/>
              </a:ext>
            </a:extLst>
          </p:cNvPr>
          <p:cNvSpPr>
            <a:spLocks noGrp="1"/>
          </p:cNvSpPr>
          <p:nvPr>
            <p:ph type="title"/>
          </p:nvPr>
        </p:nvSpPr>
        <p:spPr/>
        <p:txBody>
          <a:bodyPr/>
          <a:lstStyle/>
          <a:p>
            <a:r>
              <a:rPr lang="en-US" dirty="0"/>
              <a:t>Power Law Application to Grid Resiliency </a:t>
            </a:r>
          </a:p>
        </p:txBody>
      </p:sp>
      <p:sp>
        <p:nvSpPr>
          <p:cNvPr id="3" name="Content Placeholder 2">
            <a:extLst>
              <a:ext uri="{FF2B5EF4-FFF2-40B4-BE49-F238E27FC236}">
                <a16:creationId xmlns:a16="http://schemas.microsoft.com/office/drawing/2014/main" id="{EDF291C8-2212-0684-E145-5A65C8B16C66}"/>
              </a:ext>
            </a:extLst>
          </p:cNvPr>
          <p:cNvSpPr>
            <a:spLocks noGrp="1"/>
          </p:cNvSpPr>
          <p:nvPr>
            <p:ph idx="1"/>
          </p:nvPr>
        </p:nvSpPr>
        <p:spPr/>
        <p:txBody>
          <a:bodyPr/>
          <a:lstStyle/>
          <a:p>
            <a:r>
              <a:rPr lang="en-US" dirty="0"/>
              <a:t>Blackouts have been shown to have a power law distribution, with an </a:t>
            </a:r>
            <a:r>
              <a:rPr lang="en-US" dirty="0">
                <a:latin typeface="Symbol" panose="05050102010706020507" pitchFamily="18" charset="2"/>
              </a:rPr>
              <a:t>a</a:t>
            </a:r>
            <a:r>
              <a:rPr lang="en-US" dirty="0"/>
              <a:t> of close to the critical value of  2</a:t>
            </a:r>
          </a:p>
          <a:p>
            <a:pPr lvl="1"/>
            <a:r>
              <a:rPr lang="en-US" dirty="0"/>
              <a:t>This provides justification for devoting a substantial amount of resources to minimizing the likelihood of large events</a:t>
            </a:r>
          </a:p>
          <a:p>
            <a:r>
              <a:rPr lang="en-US" dirty="0"/>
              <a:t>Grid resiliency needs to consider rare events, but some of these events have power law distributions </a:t>
            </a:r>
          </a:p>
          <a:p>
            <a:pPr lvl="1"/>
            <a:r>
              <a:rPr lang="en-US" dirty="0"/>
              <a:t>Geomagnetic disturbance size, earthquakes</a:t>
            </a:r>
          </a:p>
          <a:p>
            <a:pPr lvl="1"/>
            <a:r>
              <a:rPr lang="en-US" dirty="0"/>
              <a:t>However, some do not (EMPs, physical and/or cyber attacks)</a:t>
            </a:r>
          </a:p>
          <a:p>
            <a:pPr lvl="1"/>
            <a:r>
              <a:rPr lang="en-US" dirty="0"/>
              <a:t>Wind and solar resource droughts?</a:t>
            </a:r>
          </a:p>
          <a:p>
            <a:endParaRPr lang="en-US" dirty="0"/>
          </a:p>
        </p:txBody>
      </p:sp>
      <p:sp>
        <p:nvSpPr>
          <p:cNvPr id="4" name="Slide Number Placeholder 1">
            <a:extLst>
              <a:ext uri="{FF2B5EF4-FFF2-40B4-BE49-F238E27FC236}">
                <a16:creationId xmlns:a16="http://schemas.microsoft.com/office/drawing/2014/main" id="{4B4E6917-EF96-39B7-B5F2-79F07932471F}"/>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15</a:t>
            </a:fld>
            <a:endParaRPr lang="en-US" dirty="0">
              <a:solidFill>
                <a:srgbClr val="1E0000"/>
              </a:solidFill>
            </a:endParaRPr>
          </a:p>
        </p:txBody>
      </p:sp>
    </p:spTree>
    <p:extLst>
      <p:ext uri="{BB962C8B-B14F-4D97-AF65-F5344CB8AC3E}">
        <p14:creationId xmlns:p14="http://schemas.microsoft.com/office/powerpoint/2010/main" val="3502427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152"/>
            <a:ext cx="8229600" cy="1088136"/>
          </a:xfrm>
        </p:spPr>
        <p:txBody>
          <a:bodyPr/>
          <a:lstStyle/>
          <a:p>
            <a:r>
              <a:rPr lang="en-US" dirty="0"/>
              <a:t>Some Electric Grid Risks</a:t>
            </a:r>
          </a:p>
        </p:txBody>
      </p:sp>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46584" y="1219200"/>
            <a:ext cx="8368815" cy="4940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676400" y="6324600"/>
            <a:ext cx="5597371" cy="307777"/>
          </a:xfrm>
          <a:prstGeom prst="rect">
            <a:avLst/>
          </a:prstGeom>
        </p:spPr>
        <p:txBody>
          <a:bodyPr wrap="square">
            <a:spAutoFit/>
          </a:bodyPr>
          <a:lstStyle/>
          <a:p>
            <a:r>
              <a:rPr lang="en-US" sz="1400" dirty="0"/>
              <a:t>Source: </a:t>
            </a:r>
            <a:r>
              <a:rPr lang="en-US" sz="1400" i="1" dirty="0"/>
              <a:t>Enhancing the Resilience of the Nation’s Electricity System</a:t>
            </a:r>
            <a:r>
              <a:rPr lang="en-US" sz="1400" dirty="0"/>
              <a:t>, 2017</a:t>
            </a:r>
          </a:p>
        </p:txBody>
      </p:sp>
      <p:sp>
        <p:nvSpPr>
          <p:cNvPr id="4" name="Slide Number Placeholder 1">
            <a:extLst>
              <a:ext uri="{FF2B5EF4-FFF2-40B4-BE49-F238E27FC236}">
                <a16:creationId xmlns:a16="http://schemas.microsoft.com/office/drawing/2014/main" id="{351C6278-A8EF-683F-9142-0E012AA9BAF9}"/>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16</a:t>
            </a:fld>
            <a:endParaRPr lang="en-US" dirty="0">
              <a:solidFill>
                <a:srgbClr val="1E0000"/>
              </a:solidFill>
            </a:endParaRPr>
          </a:p>
        </p:txBody>
      </p:sp>
    </p:spTree>
    <p:extLst>
      <p:ext uri="{BB962C8B-B14F-4D97-AF65-F5344CB8AC3E}">
        <p14:creationId xmlns:p14="http://schemas.microsoft.com/office/powerpoint/2010/main" val="4092639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89BC-6FD6-2266-B2AC-A8CE8261AE4C}"/>
              </a:ext>
            </a:extLst>
          </p:cNvPr>
          <p:cNvSpPr>
            <a:spLocks noGrp="1"/>
          </p:cNvSpPr>
          <p:nvPr>
            <p:ph type="title"/>
          </p:nvPr>
        </p:nvSpPr>
        <p:spPr/>
        <p:txBody>
          <a:bodyPr/>
          <a:lstStyle/>
          <a:p>
            <a:r>
              <a:rPr lang="en-US" dirty="0"/>
              <a:t>Resilient Event Size</a:t>
            </a:r>
          </a:p>
        </p:txBody>
      </p:sp>
      <p:sp>
        <p:nvSpPr>
          <p:cNvPr id="3" name="Content Placeholder 2">
            <a:extLst>
              <a:ext uri="{FF2B5EF4-FFF2-40B4-BE49-F238E27FC236}">
                <a16:creationId xmlns:a16="http://schemas.microsoft.com/office/drawing/2014/main" id="{065EE68D-2BC9-BB5A-98AB-C4C947A61D3A}"/>
              </a:ext>
            </a:extLst>
          </p:cNvPr>
          <p:cNvSpPr>
            <a:spLocks noGrp="1"/>
          </p:cNvSpPr>
          <p:nvPr>
            <p:ph idx="1"/>
          </p:nvPr>
        </p:nvSpPr>
        <p:spPr>
          <a:xfrm>
            <a:off x="457200" y="1280160"/>
            <a:ext cx="11297920" cy="777240"/>
          </a:xfrm>
        </p:spPr>
        <p:txBody>
          <a:bodyPr/>
          <a:lstStyle/>
          <a:p>
            <a:r>
              <a:rPr lang="en-US" dirty="0"/>
              <a:t>Grid resilience events can range from continental down to local</a:t>
            </a:r>
          </a:p>
          <a:p>
            <a:endParaRPr lang="en-US" dirty="0"/>
          </a:p>
        </p:txBody>
      </p:sp>
      <p:pic>
        <p:nvPicPr>
          <p:cNvPr id="4" name="Picture 3">
            <a:extLst>
              <a:ext uri="{FF2B5EF4-FFF2-40B4-BE49-F238E27FC236}">
                <a16:creationId xmlns:a16="http://schemas.microsoft.com/office/drawing/2014/main" id="{893ED80C-45C0-9194-6D85-7B3E29240A74}"/>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62000" y="1981199"/>
            <a:ext cx="8534400" cy="4323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C11B7E2E-1C24-62C6-2E38-8EF2622E34BB}"/>
              </a:ext>
            </a:extLst>
          </p:cNvPr>
          <p:cNvSpPr txBox="1"/>
          <p:nvPr/>
        </p:nvSpPr>
        <p:spPr>
          <a:xfrm>
            <a:off x="6858000" y="2047002"/>
            <a:ext cx="4168286" cy="1200329"/>
          </a:xfrm>
          <a:prstGeom prst="rect">
            <a:avLst/>
          </a:prstGeom>
          <a:solidFill>
            <a:schemeClr val="accent3">
              <a:lumMod val="95000"/>
            </a:schemeClr>
          </a:solidFill>
        </p:spPr>
        <p:txBody>
          <a:bodyPr wrap="square" rtlCol="0">
            <a:spAutoFit/>
          </a:bodyPr>
          <a:lstStyle/>
          <a:p>
            <a:r>
              <a:rPr lang="en-US" sz="2400" dirty="0">
                <a:solidFill>
                  <a:schemeClr val="tx1">
                    <a:lumMod val="50000"/>
                  </a:schemeClr>
                </a:solidFill>
              </a:rPr>
              <a:t>Most, but not all, events would likely be contained within a single electrical interconnect </a:t>
            </a:r>
          </a:p>
        </p:txBody>
      </p:sp>
      <p:sp>
        <p:nvSpPr>
          <p:cNvPr id="6" name="TextBox 5">
            <a:extLst>
              <a:ext uri="{FF2B5EF4-FFF2-40B4-BE49-F238E27FC236}">
                <a16:creationId xmlns:a16="http://schemas.microsoft.com/office/drawing/2014/main" id="{EB2616A2-BD52-F88F-BBA6-E38E03D81CDD}"/>
              </a:ext>
            </a:extLst>
          </p:cNvPr>
          <p:cNvSpPr txBox="1"/>
          <p:nvPr/>
        </p:nvSpPr>
        <p:spPr>
          <a:xfrm>
            <a:off x="838200" y="6324600"/>
            <a:ext cx="2899896" cy="307777"/>
          </a:xfrm>
          <a:prstGeom prst="rect">
            <a:avLst/>
          </a:prstGeom>
          <a:noFill/>
        </p:spPr>
        <p:txBody>
          <a:bodyPr wrap="none" rtlCol="0">
            <a:spAutoFit/>
          </a:bodyPr>
          <a:lstStyle/>
          <a:p>
            <a:r>
              <a:rPr lang="en-US" sz="1400" dirty="0">
                <a:solidFill>
                  <a:schemeClr val="tx1">
                    <a:lumMod val="50000"/>
                  </a:schemeClr>
                </a:solidFill>
              </a:rPr>
              <a:t>Image Source: Figure 1.2, NAP 2017 </a:t>
            </a:r>
          </a:p>
        </p:txBody>
      </p:sp>
      <p:sp>
        <p:nvSpPr>
          <p:cNvPr id="7" name="Slide Number Placeholder 1">
            <a:extLst>
              <a:ext uri="{FF2B5EF4-FFF2-40B4-BE49-F238E27FC236}">
                <a16:creationId xmlns:a16="http://schemas.microsoft.com/office/drawing/2014/main" id="{40993A5F-7F1E-CACA-714D-C2764EB3644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17</a:t>
            </a:fld>
            <a:endParaRPr lang="en-US" dirty="0">
              <a:solidFill>
                <a:srgbClr val="1E0000"/>
              </a:solidFill>
            </a:endParaRPr>
          </a:p>
        </p:txBody>
      </p:sp>
    </p:spTree>
    <p:extLst>
      <p:ext uri="{BB962C8B-B14F-4D97-AF65-F5344CB8AC3E}">
        <p14:creationId xmlns:p14="http://schemas.microsoft.com/office/powerpoint/2010/main" val="3234498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4259-5F4F-3375-7CD8-722AD0F28FEA}"/>
              </a:ext>
            </a:extLst>
          </p:cNvPr>
          <p:cNvSpPr>
            <a:spLocks noGrp="1"/>
          </p:cNvSpPr>
          <p:nvPr>
            <p:ph type="title"/>
          </p:nvPr>
        </p:nvSpPr>
        <p:spPr/>
        <p:txBody>
          <a:bodyPr/>
          <a:lstStyle/>
          <a:p>
            <a:r>
              <a:rPr lang="en-US" dirty="0"/>
              <a:t>Major Considerations with Resiliency</a:t>
            </a:r>
          </a:p>
        </p:txBody>
      </p:sp>
      <p:sp>
        <p:nvSpPr>
          <p:cNvPr id="3" name="Content Placeholder 2">
            <a:extLst>
              <a:ext uri="{FF2B5EF4-FFF2-40B4-BE49-F238E27FC236}">
                <a16:creationId xmlns:a16="http://schemas.microsoft.com/office/drawing/2014/main" id="{2118FF20-9F53-04CC-706B-010CEDF55F68}"/>
              </a:ext>
            </a:extLst>
          </p:cNvPr>
          <p:cNvSpPr>
            <a:spLocks noGrp="1"/>
          </p:cNvSpPr>
          <p:nvPr>
            <p:ph idx="1"/>
          </p:nvPr>
        </p:nvSpPr>
        <p:spPr>
          <a:xfrm>
            <a:off x="457200" y="1280160"/>
            <a:ext cx="11297920" cy="2758440"/>
          </a:xfrm>
        </p:spPr>
        <p:txBody>
          <a:bodyPr/>
          <a:lstStyle/>
          <a:p>
            <a:r>
              <a:rPr lang="en-US" dirty="0"/>
              <a:t>Understanding, and ultimately enhancing resiliency, requires consideration during three periods</a:t>
            </a:r>
          </a:p>
          <a:p>
            <a:pPr lvl="1"/>
            <a:r>
              <a:rPr lang="en-US" dirty="0"/>
              <a:t>Prior to an event</a:t>
            </a:r>
          </a:p>
          <a:p>
            <a:pPr lvl="1"/>
            <a:r>
              <a:rPr lang="en-US" dirty="0"/>
              <a:t>During an event</a:t>
            </a:r>
          </a:p>
          <a:p>
            <a:pPr lvl="1"/>
            <a:r>
              <a:rPr lang="en-US" dirty="0"/>
              <a:t>After an event</a:t>
            </a:r>
          </a:p>
          <a:p>
            <a:r>
              <a:rPr lang="en-US" dirty="0"/>
              <a:t>All three require </a:t>
            </a:r>
            <a:br>
              <a:rPr lang="en-US" dirty="0"/>
            </a:br>
            <a:r>
              <a:rPr lang="en-US" dirty="0"/>
              <a:t>planning </a:t>
            </a:r>
            <a:br>
              <a:rPr lang="en-US" dirty="0"/>
            </a:br>
            <a:r>
              <a:rPr lang="en-US" dirty="0"/>
              <a:t>ahead of time and </a:t>
            </a:r>
            <a:br>
              <a:rPr lang="en-US" dirty="0"/>
            </a:br>
            <a:r>
              <a:rPr lang="en-US" dirty="0"/>
              <a:t>flexibility </a:t>
            </a:r>
            <a:br>
              <a:rPr lang="en-US" dirty="0"/>
            </a:br>
            <a:r>
              <a:rPr lang="en-US" dirty="0"/>
              <a:t>as events unfold</a:t>
            </a:r>
          </a:p>
          <a:p>
            <a:endParaRPr lang="en-US" dirty="0"/>
          </a:p>
        </p:txBody>
      </p:sp>
      <p:pic>
        <p:nvPicPr>
          <p:cNvPr id="5" name="Picture 4">
            <a:extLst>
              <a:ext uri="{FF2B5EF4-FFF2-40B4-BE49-F238E27FC236}">
                <a16:creationId xmlns:a16="http://schemas.microsoft.com/office/drawing/2014/main" id="{1586BDDD-4380-4B1A-F8D5-5E754E340BC9}"/>
              </a:ext>
            </a:extLst>
          </p:cNvPr>
          <p:cNvPicPr>
            <a:picLocks noChangeAspect="1"/>
          </p:cNvPicPr>
          <p:nvPr/>
        </p:nvPicPr>
        <p:blipFill>
          <a:blip r:embed="rId2"/>
          <a:stretch>
            <a:fillRect/>
          </a:stretch>
        </p:blipFill>
        <p:spPr>
          <a:xfrm>
            <a:off x="3886200" y="2362200"/>
            <a:ext cx="8157884" cy="2667000"/>
          </a:xfrm>
          <a:prstGeom prst="rect">
            <a:avLst/>
          </a:prstGeom>
        </p:spPr>
      </p:pic>
      <p:sp>
        <p:nvSpPr>
          <p:cNvPr id="6" name="Rectangle 5">
            <a:extLst>
              <a:ext uri="{FF2B5EF4-FFF2-40B4-BE49-F238E27FC236}">
                <a16:creationId xmlns:a16="http://schemas.microsoft.com/office/drawing/2014/main" id="{F6681BF9-35D9-EC5C-63FE-D24EA26A37D4}"/>
              </a:ext>
            </a:extLst>
          </p:cNvPr>
          <p:cNvSpPr/>
          <p:nvPr/>
        </p:nvSpPr>
        <p:spPr>
          <a:xfrm>
            <a:off x="762000" y="5867400"/>
            <a:ext cx="11350002" cy="824841"/>
          </a:xfrm>
          <a:prstGeom prst="rect">
            <a:avLst/>
          </a:prstGeom>
        </p:spPr>
        <p:txBody>
          <a:bodyPr wrap="square">
            <a:spAutoFit/>
          </a:bodyPr>
          <a:lstStyle/>
          <a:p>
            <a:r>
              <a:rPr lang="en-US" sz="1400" dirty="0">
                <a:solidFill>
                  <a:schemeClr val="tx1">
                    <a:lumMod val="50000"/>
                  </a:schemeClr>
                </a:solidFill>
              </a:rPr>
              <a:t>This is presented as Figure 1.2a in the National Academies’ </a:t>
            </a:r>
            <a:r>
              <a:rPr lang="en-US" sz="1400" i="1" dirty="0">
                <a:solidFill>
                  <a:schemeClr val="tx1">
                    <a:lumMod val="50000"/>
                  </a:schemeClr>
                </a:solidFill>
              </a:rPr>
              <a:t>Enhancing the Resilience of the Nation’s Electricity System</a:t>
            </a:r>
            <a:r>
              <a:rPr lang="en-US" sz="1400" dirty="0">
                <a:solidFill>
                  <a:schemeClr val="tx1">
                    <a:lumMod val="50000"/>
                  </a:schemeClr>
                </a:solidFill>
              </a:rPr>
              <a:t> report (2017), and is originally from </a:t>
            </a:r>
          </a:p>
          <a:p>
            <a:r>
              <a:rPr lang="en-US" sz="1400" dirty="0">
                <a:solidFill>
                  <a:schemeClr val="tx1">
                    <a:lumMod val="50000"/>
                  </a:schemeClr>
                </a:solidFill>
              </a:rPr>
              <a:t>S.E. Flynn, “America the resilient: Defying terrorism and mitigating</a:t>
            </a:r>
          </a:p>
          <a:p>
            <a:r>
              <a:rPr lang="en-US" sz="1400" dirty="0">
                <a:solidFill>
                  <a:schemeClr val="tx1">
                    <a:lumMod val="50000"/>
                  </a:schemeClr>
                </a:solidFill>
              </a:rPr>
              <a:t>natural disasters.” </a:t>
            </a:r>
            <a:r>
              <a:rPr lang="en-US" sz="1400" i="1" dirty="0">
                <a:solidFill>
                  <a:schemeClr val="tx1">
                    <a:lumMod val="50000"/>
                  </a:schemeClr>
                </a:solidFill>
              </a:rPr>
              <a:t>Foreign Affairs, </a:t>
            </a:r>
            <a:r>
              <a:rPr lang="en-US" sz="1400" dirty="0">
                <a:solidFill>
                  <a:schemeClr val="tx1">
                    <a:lumMod val="50000"/>
                  </a:schemeClr>
                </a:solidFill>
              </a:rPr>
              <a:t>vol. 87: 2–8 (2008) and as illustrated by the National Infrastructure Advisory Council (NIAC) in 2010.  </a:t>
            </a:r>
          </a:p>
        </p:txBody>
      </p:sp>
      <p:sp>
        <p:nvSpPr>
          <p:cNvPr id="4" name="Slide Number Placeholder 1">
            <a:extLst>
              <a:ext uri="{FF2B5EF4-FFF2-40B4-BE49-F238E27FC236}">
                <a16:creationId xmlns:a16="http://schemas.microsoft.com/office/drawing/2014/main" id="{94A31638-169B-2277-024C-6BE92E7F87A6}"/>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18</a:t>
            </a:fld>
            <a:endParaRPr lang="en-US" dirty="0">
              <a:solidFill>
                <a:srgbClr val="1E0000"/>
              </a:solidFill>
            </a:endParaRPr>
          </a:p>
        </p:txBody>
      </p:sp>
    </p:spTree>
    <p:extLst>
      <p:ext uri="{BB962C8B-B14F-4D97-AF65-F5344CB8AC3E}">
        <p14:creationId xmlns:p14="http://schemas.microsoft.com/office/powerpoint/2010/main" val="367306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6D44-DDC7-5342-5404-B7006B2F6D1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362C3E0-FFDC-1708-A40F-8EF1FC48DA6A}"/>
              </a:ext>
            </a:extLst>
          </p:cNvPr>
          <p:cNvSpPr>
            <a:spLocks noGrp="1"/>
          </p:cNvSpPr>
          <p:nvPr>
            <p:ph idx="1"/>
          </p:nvPr>
        </p:nvSpPr>
        <p:spPr/>
        <p:txBody>
          <a:bodyPr/>
          <a:lstStyle/>
          <a:p>
            <a:r>
              <a:rPr lang="en-US" altLang="en-US" dirty="0"/>
              <a:t>Our modern society depends on a reliable </a:t>
            </a:r>
            <a:br>
              <a:rPr lang="en-US" altLang="en-US" dirty="0"/>
            </a:br>
            <a:r>
              <a:rPr lang="en-US" altLang="en-US" dirty="0"/>
              <a:t>electric grid with 40% of our energy transported </a:t>
            </a:r>
            <a:br>
              <a:rPr lang="en-US" altLang="en-US" dirty="0"/>
            </a:br>
            <a:r>
              <a:rPr lang="en-US" altLang="en-US" dirty="0"/>
              <a:t>in the form of electricity including most renewables</a:t>
            </a:r>
          </a:p>
          <a:p>
            <a:r>
              <a:rPr lang="en-US" altLang="en-US" dirty="0"/>
              <a:t>Blackouts are costly, with some estimates of costs </a:t>
            </a:r>
            <a:br>
              <a:rPr lang="en-US" altLang="en-US" dirty="0"/>
            </a:br>
            <a:r>
              <a:rPr lang="en-US" altLang="en-US" dirty="0"/>
              <a:t>above$100 billion/year in the US.</a:t>
            </a:r>
          </a:p>
          <a:p>
            <a:pPr lvl="1"/>
            <a:r>
              <a:rPr lang="en-US" altLang="en-US" sz="2400" dirty="0"/>
              <a:t>Growing risk of catastrophic, long-term blackouts</a:t>
            </a:r>
          </a:p>
          <a:p>
            <a:pPr lvl="1"/>
            <a:r>
              <a:rPr lang="en-US" altLang="en-US" sz="2400" dirty="0"/>
              <a:t>Blackouts cannot be completely eliminated, but risk </a:t>
            </a:r>
            <a:br>
              <a:rPr lang="en-US" altLang="en-US" sz="2400" dirty="0"/>
            </a:br>
            <a:r>
              <a:rPr lang="en-US" altLang="en-US" sz="2400" dirty="0"/>
              <a:t>and impact can be reduced with a more resilient grid</a:t>
            </a:r>
          </a:p>
          <a:p>
            <a:endParaRPr lang="en-US" dirty="0"/>
          </a:p>
        </p:txBody>
      </p:sp>
      <p:pic>
        <p:nvPicPr>
          <p:cNvPr id="4" name="Picture 2" descr="Image1">
            <a:extLst>
              <a:ext uri="{FF2B5EF4-FFF2-40B4-BE49-F238E27FC236}">
                <a16:creationId xmlns:a16="http://schemas.microsoft.com/office/drawing/2014/main" id="{0EE6FA5F-DF66-40DE-E7D7-2AF1D64B16F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58200" y="3200400"/>
            <a:ext cx="2819400" cy="34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747CF0E7-0382-0307-3EC8-928419170A8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496300" y="592508"/>
            <a:ext cx="2743200" cy="244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1">
            <a:extLst>
              <a:ext uri="{FF2B5EF4-FFF2-40B4-BE49-F238E27FC236}">
                <a16:creationId xmlns:a16="http://schemas.microsoft.com/office/drawing/2014/main" id="{657EABBC-1000-509A-7315-BF1283DBA9E8}"/>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a:t>
            </a:fld>
            <a:endParaRPr lang="en-US" dirty="0">
              <a:solidFill>
                <a:srgbClr val="1E0000"/>
              </a:solidFill>
            </a:endParaRPr>
          </a:p>
        </p:txBody>
      </p:sp>
    </p:spTree>
    <p:extLst>
      <p:ext uri="{BB962C8B-B14F-4D97-AF65-F5344CB8AC3E}">
        <p14:creationId xmlns:p14="http://schemas.microsoft.com/office/powerpoint/2010/main" val="3853705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Approach HILF Events</a:t>
            </a:r>
          </a:p>
        </p:txBody>
      </p:sp>
      <p:sp>
        <p:nvSpPr>
          <p:cNvPr id="3" name="Content Placeholder 2"/>
          <p:cNvSpPr>
            <a:spLocks noGrp="1"/>
          </p:cNvSpPr>
          <p:nvPr>
            <p:ph idx="1"/>
          </p:nvPr>
        </p:nvSpPr>
        <p:spPr/>
        <p:txBody>
          <a:bodyPr/>
          <a:lstStyle/>
          <a:p>
            <a:r>
              <a:rPr lang="en-US" dirty="0"/>
              <a:t>The goal in studying  HILFs is seldom to replicate a specific event</a:t>
            </a:r>
          </a:p>
          <a:p>
            <a:pPr lvl="1"/>
            <a:r>
              <a:rPr lang="en-US" dirty="0"/>
              <a:t>Many have not occurred, and within each class there can be great variability (e.g., a physical attack)</a:t>
            </a:r>
          </a:p>
          <a:p>
            <a:r>
              <a:rPr lang="en-US" dirty="0"/>
              <a:t>Nor is it to ensure there is no loss of service</a:t>
            </a:r>
          </a:p>
          <a:p>
            <a:r>
              <a:rPr lang="en-US" dirty="0"/>
              <a:t>Rather, it is to be broadly prepared, and to be able to do at least a reasonable cost/benefit analysis</a:t>
            </a:r>
          </a:p>
          <a:p>
            <a:r>
              <a:rPr lang="en-US" dirty="0"/>
              <a:t>HILF simulations can help in preparing for the unexpected</a:t>
            </a:r>
          </a:p>
          <a:p>
            <a:r>
              <a:rPr lang="en-US" dirty="0"/>
              <a:t>Several techniques, such as improved control room rare event situational awareness and better black start procedures, are generally applicable</a:t>
            </a:r>
          </a:p>
          <a:p>
            <a:endParaRPr lang="en-US" dirty="0"/>
          </a:p>
        </p:txBody>
      </p:sp>
      <p:sp>
        <p:nvSpPr>
          <p:cNvPr id="4" name="Slide Number Placeholder 3"/>
          <p:cNvSpPr>
            <a:spLocks noGrp="1"/>
          </p:cNvSpPr>
          <p:nvPr>
            <p:ph type="sldNum" sz="quarter" idx="12"/>
          </p:nvPr>
        </p:nvSpPr>
        <p:spPr>
          <a:xfrm>
            <a:off x="8077200" y="6606582"/>
            <a:ext cx="2133600" cy="2514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fld id="{6443F0E8-9F05-42C7-901A-992AAD89A262}" type="slidenum">
              <a:rPr lang="en-US" altLang="en-US" sz="1200">
                <a:solidFill>
                  <a:schemeClr val="bg1"/>
                </a:solidFill>
              </a:rPr>
              <a:pPr>
                <a:spcBef>
                  <a:spcPct val="0"/>
                </a:spcBef>
                <a:buClrTx/>
                <a:buSzTx/>
                <a:buFontTx/>
                <a:buNone/>
              </a:pPr>
              <a:t>19</a:t>
            </a:fld>
            <a:endParaRPr lang="en-US" altLang="en-US" sz="1200" dirty="0">
              <a:solidFill>
                <a:schemeClr val="bg1"/>
              </a:solidFill>
            </a:endParaRPr>
          </a:p>
        </p:txBody>
      </p:sp>
      <p:sp>
        <p:nvSpPr>
          <p:cNvPr id="5" name="Slide Number Placeholder 1">
            <a:extLst>
              <a:ext uri="{FF2B5EF4-FFF2-40B4-BE49-F238E27FC236}">
                <a16:creationId xmlns:a16="http://schemas.microsoft.com/office/drawing/2014/main" id="{604A7C7C-8BCC-702E-203A-26692689891E}"/>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19</a:t>
            </a:fld>
            <a:endParaRPr lang="en-US" dirty="0">
              <a:solidFill>
                <a:srgbClr val="1E0000"/>
              </a:solidFill>
            </a:endParaRPr>
          </a:p>
        </p:txBody>
      </p:sp>
    </p:spTree>
    <p:extLst>
      <p:ext uri="{BB962C8B-B14F-4D97-AF65-F5344CB8AC3E}">
        <p14:creationId xmlns:p14="http://schemas.microsoft.com/office/powerpoint/2010/main" val="3664030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FB8B-FAE8-4D90-9808-33F82A28BEDF}"/>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45D42704-F8AD-867D-FA63-8E0521DEBE99}"/>
              </a:ext>
            </a:extLst>
          </p:cNvPr>
          <p:cNvSpPr>
            <a:spLocks noGrp="1"/>
          </p:cNvSpPr>
          <p:nvPr>
            <p:ph idx="1"/>
          </p:nvPr>
        </p:nvSpPr>
        <p:spPr/>
        <p:txBody>
          <a:bodyPr/>
          <a:lstStyle/>
          <a:p>
            <a:r>
              <a:rPr lang="en-US" dirty="0"/>
              <a:t>An all hazards approach to considering resiliency is crucial, but there is no a “one-size-fits-all” solution</a:t>
            </a:r>
          </a:p>
          <a:p>
            <a:r>
              <a:rPr lang="en-US" dirty="0"/>
              <a:t>Identifying particular strategies to improve resiliency, to at least some degree, is relatively easy</a:t>
            </a:r>
          </a:p>
          <a:p>
            <a:r>
              <a:rPr lang="en-US" dirty="0"/>
              <a:t>The challenge is developing appropriate priorities for actions, and determining the appropriate political and organizational support to make it happen</a:t>
            </a:r>
          </a:p>
          <a:p>
            <a:pPr lvl="1"/>
            <a:r>
              <a:rPr lang="en-US" dirty="0"/>
              <a:t>Just expecting electric utilities to make the investments necessary, while many are losing customer revenue to self-generation, might not be realistic</a:t>
            </a:r>
          </a:p>
          <a:p>
            <a:r>
              <a:rPr lang="en-US" dirty="0"/>
              <a:t>HILFs (or perhaps Severe Resiliency Events [SREs] is better) come in a continuum of frequencies and impacts</a:t>
            </a:r>
          </a:p>
          <a:p>
            <a:endParaRPr lang="en-US" dirty="0"/>
          </a:p>
        </p:txBody>
      </p:sp>
      <p:sp>
        <p:nvSpPr>
          <p:cNvPr id="4" name="Slide Number Placeholder 1">
            <a:extLst>
              <a:ext uri="{FF2B5EF4-FFF2-40B4-BE49-F238E27FC236}">
                <a16:creationId xmlns:a16="http://schemas.microsoft.com/office/drawing/2014/main" id="{FECF73AA-9E1F-1BCC-ED58-7D165A95697C}"/>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20</a:t>
            </a:fld>
            <a:endParaRPr lang="en-US" dirty="0">
              <a:solidFill>
                <a:srgbClr val="1E0000"/>
              </a:solidFill>
            </a:endParaRPr>
          </a:p>
        </p:txBody>
      </p:sp>
    </p:spTree>
    <p:extLst>
      <p:ext uri="{BB962C8B-B14F-4D97-AF65-F5344CB8AC3E}">
        <p14:creationId xmlns:p14="http://schemas.microsoft.com/office/powerpoint/2010/main" val="3408411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3869-4EC4-E9DF-5BCD-79758EF58E3D}"/>
              </a:ext>
            </a:extLst>
          </p:cNvPr>
          <p:cNvSpPr>
            <a:spLocks noGrp="1"/>
          </p:cNvSpPr>
          <p:nvPr>
            <p:ph type="title"/>
          </p:nvPr>
        </p:nvSpPr>
        <p:spPr>
          <a:xfrm>
            <a:off x="457200" y="76200"/>
            <a:ext cx="11582400" cy="1066800"/>
          </a:xfrm>
        </p:spPr>
        <p:txBody>
          <a:bodyPr/>
          <a:lstStyle/>
          <a:p>
            <a:r>
              <a:rPr lang="en-US" dirty="0"/>
              <a:t>Examples of Larger-Scale or Long Duration Outages</a:t>
            </a:r>
          </a:p>
        </p:txBody>
      </p:sp>
      <p:sp>
        <p:nvSpPr>
          <p:cNvPr id="3" name="Content Placeholder 2">
            <a:extLst>
              <a:ext uri="{FF2B5EF4-FFF2-40B4-BE49-F238E27FC236}">
                <a16:creationId xmlns:a16="http://schemas.microsoft.com/office/drawing/2014/main" id="{8A514809-83D7-9F2F-DB3A-80708AF49787}"/>
              </a:ext>
            </a:extLst>
          </p:cNvPr>
          <p:cNvSpPr>
            <a:spLocks noGrp="1"/>
          </p:cNvSpPr>
          <p:nvPr>
            <p:ph idx="1"/>
          </p:nvPr>
        </p:nvSpPr>
        <p:spPr/>
        <p:txBody>
          <a:bodyPr/>
          <a:lstStyle/>
          <a:p>
            <a:r>
              <a:rPr lang="en-US" dirty="0"/>
              <a:t>Quebec geomagnetic disturbance blackout of 1989</a:t>
            </a:r>
          </a:p>
          <a:p>
            <a:r>
              <a:rPr lang="en-US" dirty="0"/>
              <a:t>Auckland, NZ 1998 five week blackout due </a:t>
            </a:r>
            <a:br>
              <a:rPr lang="en-US" dirty="0"/>
            </a:br>
            <a:r>
              <a:rPr lang="en-US" dirty="0"/>
              <a:t>to cable failures</a:t>
            </a:r>
          </a:p>
          <a:p>
            <a:r>
              <a:rPr lang="en-US" dirty="0"/>
              <a:t>Northeast ice storm of 1998: A week </a:t>
            </a:r>
            <a:br>
              <a:rPr lang="en-US" dirty="0"/>
            </a:br>
            <a:r>
              <a:rPr lang="en-US" dirty="0"/>
              <a:t>long ice storm that resulted in more </a:t>
            </a:r>
            <a:br>
              <a:rPr lang="en-US" dirty="0"/>
            </a:br>
            <a:r>
              <a:rPr lang="en-US" dirty="0"/>
              <a:t>than three inches of ice on high </a:t>
            </a:r>
            <a:br>
              <a:rPr lang="en-US" dirty="0"/>
            </a:br>
            <a:r>
              <a:rPr lang="en-US" dirty="0"/>
              <a:t>voltage transmission lines, </a:t>
            </a:r>
            <a:br>
              <a:rPr lang="en-US" dirty="0"/>
            </a:br>
            <a:r>
              <a:rPr lang="en-US" dirty="0"/>
              <a:t>causing the collapse of 770</a:t>
            </a:r>
            <a:br>
              <a:rPr lang="en-US" dirty="0"/>
            </a:br>
            <a:r>
              <a:rPr lang="en-US" dirty="0"/>
              <a:t>transmission towers and the</a:t>
            </a:r>
            <a:br>
              <a:rPr lang="en-US" dirty="0"/>
            </a:br>
            <a:r>
              <a:rPr lang="en-US" dirty="0"/>
              <a:t>replacement of 26,000 </a:t>
            </a:r>
            <a:br>
              <a:rPr lang="en-US" dirty="0"/>
            </a:br>
            <a:r>
              <a:rPr lang="en-US" dirty="0"/>
              <a:t>distribution poles </a:t>
            </a:r>
          </a:p>
          <a:p>
            <a:endParaRPr lang="en-US" dirty="0"/>
          </a:p>
        </p:txBody>
      </p:sp>
      <p:pic>
        <p:nvPicPr>
          <p:cNvPr id="4" name="Picture 3" descr="http://www.mgx.com/blogs/wp-content/uploads/2008/03/icestorm23gm.jpg">
            <a:extLst>
              <a:ext uri="{FF2B5EF4-FFF2-40B4-BE49-F238E27FC236}">
                <a16:creationId xmlns:a16="http://schemas.microsoft.com/office/drawing/2014/main" id="{CF84DA0D-646F-0548-B2F4-EA99A1E3A0A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153400" y="1703313"/>
            <a:ext cx="3657600" cy="248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The ice storm lasted five days and affected a vast area from eastern Ontario, southwest Quebec, northern New York state, Maine, and into new Brunswick">
            <a:extLst>
              <a:ext uri="{FF2B5EF4-FFF2-40B4-BE49-F238E27FC236}">
                <a16:creationId xmlns:a16="http://schemas.microsoft.com/office/drawing/2014/main" id="{710538DB-2E53-0434-0711-6882259D4F5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81800" y="4280432"/>
            <a:ext cx="4313672" cy="242516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FFC26F91-4D63-E772-23E1-2F0EC9642B7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21</a:t>
            </a:fld>
            <a:endParaRPr lang="en-US" dirty="0">
              <a:solidFill>
                <a:srgbClr val="1E0000"/>
              </a:solidFill>
            </a:endParaRPr>
          </a:p>
        </p:txBody>
      </p:sp>
    </p:spTree>
    <p:extLst>
      <p:ext uri="{BB962C8B-B14F-4D97-AF65-F5344CB8AC3E}">
        <p14:creationId xmlns:p14="http://schemas.microsoft.com/office/powerpoint/2010/main" val="284774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F4D3-3E8D-9DBE-3B4B-A535BD2F56DA}"/>
              </a:ext>
            </a:extLst>
          </p:cNvPr>
          <p:cNvSpPr>
            <a:spLocks noGrp="1"/>
          </p:cNvSpPr>
          <p:nvPr>
            <p:ph type="title"/>
          </p:nvPr>
        </p:nvSpPr>
        <p:spPr>
          <a:xfrm>
            <a:off x="457200" y="76200"/>
            <a:ext cx="11658600" cy="1066800"/>
          </a:xfrm>
        </p:spPr>
        <p:txBody>
          <a:bodyPr/>
          <a:lstStyle/>
          <a:p>
            <a:r>
              <a:rPr lang="en-US" dirty="0"/>
              <a:t>Examples of Larger-Scale or Long Duration Outages, cont.</a:t>
            </a:r>
          </a:p>
        </p:txBody>
      </p:sp>
      <p:sp>
        <p:nvSpPr>
          <p:cNvPr id="3" name="Content Placeholder 2">
            <a:extLst>
              <a:ext uri="{FF2B5EF4-FFF2-40B4-BE49-F238E27FC236}">
                <a16:creationId xmlns:a16="http://schemas.microsoft.com/office/drawing/2014/main" id="{D29F37F2-C276-09C8-1A13-94A90320ACD3}"/>
              </a:ext>
            </a:extLst>
          </p:cNvPr>
          <p:cNvSpPr>
            <a:spLocks noGrp="1"/>
          </p:cNvSpPr>
          <p:nvPr>
            <p:ph idx="1"/>
          </p:nvPr>
        </p:nvSpPr>
        <p:spPr/>
        <p:txBody>
          <a:bodyPr/>
          <a:lstStyle/>
          <a:p>
            <a:r>
              <a:rPr lang="en-US" dirty="0"/>
              <a:t>Northeast blackout from August 14, 2003 (we’ll cover this one in detail later)</a:t>
            </a:r>
          </a:p>
          <a:p>
            <a:r>
              <a:rPr lang="en-US" dirty="0"/>
              <a:t>Hurricane Katrina (2005) with loss of service to 2.7 million customers, with 250,000 still out after 4 weeks</a:t>
            </a:r>
          </a:p>
          <a:p>
            <a:r>
              <a:rPr lang="en-US" dirty="0"/>
              <a:t>Superstorm Sandy (2012) with more than 8 million customers out, and about 10% still out after ten days</a:t>
            </a:r>
          </a:p>
          <a:p>
            <a:r>
              <a:rPr lang="en-US" dirty="0"/>
              <a:t>Cyber attack on Ukrainian </a:t>
            </a:r>
            <a:br>
              <a:rPr lang="en-US" dirty="0"/>
            </a:br>
            <a:r>
              <a:rPr lang="en-US" dirty="0"/>
              <a:t>Electric Grid (2015)</a:t>
            </a:r>
          </a:p>
          <a:p>
            <a:r>
              <a:rPr lang="en-US" dirty="0"/>
              <a:t>Hurricane Maria (2017) in </a:t>
            </a:r>
            <a:br>
              <a:rPr lang="en-US" dirty="0"/>
            </a:br>
            <a:r>
              <a:rPr lang="en-US" dirty="0"/>
              <a:t>Puerto Rico, with essentially a</a:t>
            </a:r>
            <a:br>
              <a:rPr lang="en-US" dirty="0"/>
            </a:br>
            <a:r>
              <a:rPr lang="en-US" dirty="0"/>
              <a:t>total loss of the grid</a:t>
            </a:r>
          </a:p>
          <a:p>
            <a:endParaRPr lang="en-US" dirty="0"/>
          </a:p>
        </p:txBody>
      </p:sp>
      <p:pic>
        <p:nvPicPr>
          <p:cNvPr id="4" name="Picture 2" descr="Hurricane Maria scrambled Puerto Rico's Humacao solar power plant">
            <a:extLst>
              <a:ext uri="{FF2B5EF4-FFF2-40B4-BE49-F238E27FC236}">
                <a16:creationId xmlns:a16="http://schemas.microsoft.com/office/drawing/2014/main" id="{220A0F41-F4DD-24F8-8965-C23EC10A484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91400" y="3756660"/>
            <a:ext cx="3352800" cy="2514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53F903-A3EF-5828-C622-D2A8236D4E97}"/>
              </a:ext>
            </a:extLst>
          </p:cNvPr>
          <p:cNvSpPr txBox="1"/>
          <p:nvPr/>
        </p:nvSpPr>
        <p:spPr>
          <a:xfrm>
            <a:off x="381000" y="6400800"/>
            <a:ext cx="11582400" cy="307777"/>
          </a:xfrm>
          <a:prstGeom prst="rect">
            <a:avLst/>
          </a:prstGeom>
          <a:noFill/>
        </p:spPr>
        <p:txBody>
          <a:bodyPr wrap="square">
            <a:spAutoFit/>
          </a:bodyPr>
          <a:lstStyle/>
          <a:p>
            <a:r>
              <a:rPr lang="en-US" sz="1400" dirty="0">
                <a:solidFill>
                  <a:schemeClr val="tx1">
                    <a:lumMod val="50000"/>
                  </a:schemeClr>
                </a:solidFill>
              </a:rPr>
              <a:t>Image Source: IEEE Spectrum,  P. Fairley, “Why Solar Microgrids May Fall Short in Replacing the Caribbean’s Devastated Power Systems”,  October 2017</a:t>
            </a:r>
          </a:p>
        </p:txBody>
      </p:sp>
      <p:sp>
        <p:nvSpPr>
          <p:cNvPr id="5" name="Slide Number Placeholder 1">
            <a:extLst>
              <a:ext uri="{FF2B5EF4-FFF2-40B4-BE49-F238E27FC236}">
                <a16:creationId xmlns:a16="http://schemas.microsoft.com/office/drawing/2014/main" id="{C7B3CF16-1C2C-3D7A-43B2-679D6B7AE579}"/>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22</a:t>
            </a:fld>
            <a:endParaRPr lang="en-US" dirty="0">
              <a:solidFill>
                <a:srgbClr val="1E0000"/>
              </a:solidFill>
            </a:endParaRPr>
          </a:p>
        </p:txBody>
      </p:sp>
    </p:spTree>
    <p:extLst>
      <p:ext uri="{BB962C8B-B14F-4D97-AF65-F5344CB8AC3E}">
        <p14:creationId xmlns:p14="http://schemas.microsoft.com/office/powerpoint/2010/main" val="3704221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1DF9-8A2F-7D9D-E983-338A704C3C10}"/>
              </a:ext>
            </a:extLst>
          </p:cNvPr>
          <p:cNvSpPr>
            <a:spLocks noGrp="1"/>
          </p:cNvSpPr>
          <p:nvPr>
            <p:ph type="title"/>
          </p:nvPr>
        </p:nvSpPr>
        <p:spPr/>
        <p:txBody>
          <a:bodyPr/>
          <a:lstStyle/>
          <a:p>
            <a:r>
              <a:rPr lang="en-US" dirty="0"/>
              <a:t>The Grid Needs to Be Resilient to Lots of Disturbances on Different Time Frames</a:t>
            </a:r>
          </a:p>
        </p:txBody>
      </p:sp>
      <p:sp>
        <p:nvSpPr>
          <p:cNvPr id="3" name="Content Placeholder 2">
            <a:extLst>
              <a:ext uri="{FF2B5EF4-FFF2-40B4-BE49-F238E27FC236}">
                <a16:creationId xmlns:a16="http://schemas.microsoft.com/office/drawing/2014/main" id="{4E83F710-66D0-E153-B990-249DEF1EA9AE}"/>
              </a:ext>
            </a:extLst>
          </p:cNvPr>
          <p:cNvSpPr>
            <a:spLocks noGrp="1"/>
          </p:cNvSpPr>
          <p:nvPr>
            <p:ph idx="1"/>
          </p:nvPr>
        </p:nvSpPr>
        <p:spPr>
          <a:xfrm>
            <a:off x="457200" y="1280160"/>
            <a:ext cx="11297920" cy="2834640"/>
          </a:xfrm>
        </p:spPr>
        <p:txBody>
          <a:bodyPr/>
          <a:lstStyle/>
          <a:p>
            <a:r>
              <a:rPr lang="en-US" altLang="en-US" dirty="0"/>
              <a:t>Events short and long-term</a:t>
            </a:r>
          </a:p>
          <a:p>
            <a:pPr lvl="1"/>
            <a:r>
              <a:rPr lang="en-US" altLang="en-US" dirty="0"/>
              <a:t>Lightning strikes can usually be cleared within seconds </a:t>
            </a:r>
          </a:p>
          <a:p>
            <a:pPr lvl="1"/>
            <a:r>
              <a:rPr lang="en-US" altLang="en-US" dirty="0"/>
              <a:t>But ice, tornados and hurricanes can bring large-scale </a:t>
            </a:r>
            <a:br>
              <a:rPr lang="en-US" altLang="en-US" dirty="0"/>
            </a:br>
            <a:r>
              <a:rPr lang="en-US" altLang="en-US" dirty="0"/>
              <a:t>damage over long timer periods</a:t>
            </a:r>
          </a:p>
          <a:p>
            <a:r>
              <a:rPr lang="en-US" altLang="en-US" dirty="0"/>
              <a:t>Need to consider all operating</a:t>
            </a:r>
            <a:br>
              <a:rPr lang="en-US" altLang="en-US" dirty="0"/>
            </a:br>
            <a:r>
              <a:rPr lang="en-US" altLang="en-US" dirty="0"/>
              <a:t>conditions</a:t>
            </a:r>
          </a:p>
          <a:p>
            <a:endParaRPr lang="en-US" dirty="0"/>
          </a:p>
        </p:txBody>
      </p:sp>
      <p:pic>
        <p:nvPicPr>
          <p:cNvPr id="4" name="Picture 2">
            <a:extLst>
              <a:ext uri="{FF2B5EF4-FFF2-40B4-BE49-F238E27FC236}">
                <a16:creationId xmlns:a16="http://schemas.microsoft.com/office/drawing/2014/main" id="{115807F0-0895-689E-533F-EE5E39C9A2E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43000" y="4093436"/>
            <a:ext cx="4191000" cy="2104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FEA8E2E5-BC9E-3702-BD59-5743A0AD24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686800" y="1219200"/>
            <a:ext cx="2362200" cy="263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6" name="01_Wire_Concrete_Take2.30SecondExcerpt.wmv">
            <a:hlinkClick r:id="" action="ppaction://media"/>
            <a:extLst>
              <a:ext uri="{FF2B5EF4-FFF2-40B4-BE49-F238E27FC236}">
                <a16:creationId xmlns:a16="http://schemas.microsoft.com/office/drawing/2014/main" id="{31D0FB8C-9452-7679-87E3-2028460D83F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01452" y="3895847"/>
            <a:ext cx="3247548" cy="2435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8">
            <a:extLst>
              <a:ext uri="{FF2B5EF4-FFF2-40B4-BE49-F238E27FC236}">
                <a16:creationId xmlns:a16="http://schemas.microsoft.com/office/drawing/2014/main" id="{E9B4AB77-AC7F-F755-179C-176AC9154498}"/>
              </a:ext>
            </a:extLst>
          </p:cNvPr>
          <p:cNvSpPr txBox="1">
            <a:spLocks noChangeArrowheads="1"/>
          </p:cNvSpPr>
          <p:nvPr/>
        </p:nvSpPr>
        <p:spPr bwMode="auto">
          <a:xfrm>
            <a:off x="7772400" y="6331729"/>
            <a:ext cx="30071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200" dirty="0">
                <a:solidFill>
                  <a:schemeClr val="tx1">
                    <a:lumMod val="50000"/>
                  </a:schemeClr>
                </a:solidFill>
                <a:latin typeface="Arial" charset="0"/>
              </a:rPr>
              <a:t>Images from T. Rolstad and B.D Russell</a:t>
            </a:r>
          </a:p>
        </p:txBody>
      </p:sp>
      <p:sp>
        <p:nvSpPr>
          <p:cNvPr id="8" name="TextBox 18">
            <a:extLst>
              <a:ext uri="{FF2B5EF4-FFF2-40B4-BE49-F238E27FC236}">
                <a16:creationId xmlns:a16="http://schemas.microsoft.com/office/drawing/2014/main" id="{D20BCF14-93F4-1FA0-85BE-E67BA392AB33}"/>
              </a:ext>
            </a:extLst>
          </p:cNvPr>
          <p:cNvSpPr txBox="1">
            <a:spLocks noChangeArrowheads="1"/>
          </p:cNvSpPr>
          <p:nvPr/>
        </p:nvSpPr>
        <p:spPr bwMode="auto">
          <a:xfrm>
            <a:off x="838200" y="6159882"/>
            <a:ext cx="4876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200" dirty="0">
                <a:solidFill>
                  <a:schemeClr val="tx1">
                    <a:lumMod val="50000"/>
                  </a:schemeClr>
                </a:solidFill>
                <a:latin typeface="Arial" charset="0"/>
              </a:rPr>
              <a:t>Image Derived From L.H. Fink and K. Carlsen, “Operating under </a:t>
            </a:r>
            <a:br>
              <a:rPr lang="en-US" altLang="en-US" sz="1200" dirty="0">
                <a:solidFill>
                  <a:schemeClr val="tx1">
                    <a:lumMod val="50000"/>
                  </a:schemeClr>
                </a:solidFill>
                <a:latin typeface="Arial" charset="0"/>
              </a:rPr>
            </a:br>
            <a:r>
              <a:rPr lang="en-US" altLang="en-US" sz="1200" dirty="0">
                <a:solidFill>
                  <a:schemeClr val="tx1">
                    <a:lumMod val="50000"/>
                  </a:schemeClr>
                </a:solidFill>
                <a:latin typeface="Arial" charset="0"/>
              </a:rPr>
              <a:t>stress and strain,” </a:t>
            </a:r>
            <a:r>
              <a:rPr lang="en-US" altLang="en-US" sz="1200" i="1" dirty="0">
                <a:solidFill>
                  <a:schemeClr val="tx1">
                    <a:lumMod val="50000"/>
                  </a:schemeClr>
                </a:solidFill>
                <a:latin typeface="Arial" charset="0"/>
              </a:rPr>
              <a:t>IEEE Spectrum</a:t>
            </a:r>
            <a:r>
              <a:rPr lang="en-US" altLang="en-US" sz="1200" dirty="0">
                <a:solidFill>
                  <a:schemeClr val="tx1">
                    <a:lumMod val="50000"/>
                  </a:schemeClr>
                </a:solidFill>
                <a:latin typeface="Arial" charset="0"/>
              </a:rPr>
              <a:t>, March 1978, pp. 48-53</a:t>
            </a:r>
          </a:p>
        </p:txBody>
      </p:sp>
      <p:sp>
        <p:nvSpPr>
          <p:cNvPr id="9" name="Slide Number Placeholder 1">
            <a:extLst>
              <a:ext uri="{FF2B5EF4-FFF2-40B4-BE49-F238E27FC236}">
                <a16:creationId xmlns:a16="http://schemas.microsoft.com/office/drawing/2014/main" id="{6DB77493-7F75-1AF8-3F63-9C7DBDF24A7B}"/>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23</a:t>
            </a:fld>
            <a:endParaRPr lang="en-US" dirty="0">
              <a:solidFill>
                <a:srgbClr val="1E0000"/>
              </a:solidFill>
            </a:endParaRPr>
          </a:p>
        </p:txBody>
      </p:sp>
    </p:spTree>
    <p:extLst>
      <p:ext uri="{BB962C8B-B14F-4D97-AF65-F5344CB8AC3E}">
        <p14:creationId xmlns:p14="http://schemas.microsoft.com/office/powerpoint/2010/main" val="397241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6"/>
                                        </p:tgtEl>
                                      </p:cBhvr>
                                      <p:by x="200000" y="200000"/>
                                    </p:animScale>
                                  </p:childTnLst>
                                </p:cTn>
                              </p:par>
                              <p:par>
                                <p:cTn id="7" presetID="42" presetClass="path" presetSubtype="0" accel="50000" decel="50000" fill="hold" nodeType="withEffect">
                                  <p:stCondLst>
                                    <p:cond delay="0"/>
                                  </p:stCondLst>
                                  <p:childTnLst>
                                    <p:animMotion origin="layout" path="M -0.5619 -0.39399 L -0.29525 -0.1914 " pathEditMode="fixed" rAng="0" ptsTypes="AA">
                                      <p:cBhvr>
                                        <p:cTn id="8" dur="1500" fill="hold"/>
                                        <p:tgtEl>
                                          <p:spTgt spid="6"/>
                                        </p:tgtEl>
                                        <p:attrNameLst>
                                          <p:attrName>ppt_x</p:attrName>
                                          <p:attrName>ppt_y</p:attrName>
                                        </p:attrNameLst>
                                      </p:cBhvr>
                                      <p:rCtr x="13333" y="10130"/>
                                    </p:animMotion>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1500" fill="hold"/>
                                        <p:tgtEl>
                                          <p:spTgt spid="6"/>
                                        </p:tgtEl>
                                      </p:cBhvr>
                                      <p:by x="50000" y="50000"/>
                                    </p:animScale>
                                  </p:childTnLst>
                                </p:cTn>
                              </p:par>
                              <p:par>
                                <p:cTn id="13" presetID="42" presetClass="path" presetSubtype="0" accel="50000" decel="50000" fill="hold" nodeType="withEffect">
                                  <p:stCondLst>
                                    <p:cond delay="0"/>
                                  </p:stCondLst>
                                  <p:childTnLst>
                                    <p:animMotion origin="layout" path="M -0.5619 -0.39399 L -0.29525 -0.1914 " pathEditMode="fixed" rAng="0" ptsTypes="AA">
                                      <p:cBhvr>
                                        <p:cTn id="14" dur="1500" spd="-100000" fill="hold"/>
                                        <p:tgtEl>
                                          <p:spTgt spid="6"/>
                                        </p:tgtEl>
                                        <p:attrNameLst>
                                          <p:attrName>ppt_x</p:attrName>
                                          <p:attrName>ppt_y</p:attrName>
                                        </p:attrNameLst>
                                      </p:cBhvr>
                                      <p:rCtr x="13333" y="10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HILF Two Main Categories</a:t>
            </a:r>
          </a:p>
        </p:txBody>
      </p:sp>
      <p:sp>
        <p:nvSpPr>
          <p:cNvPr id="3" name="Content Placeholder 2"/>
          <p:cNvSpPr>
            <a:spLocks noGrp="1"/>
          </p:cNvSpPr>
          <p:nvPr>
            <p:ph idx="1"/>
          </p:nvPr>
        </p:nvSpPr>
        <p:spPr/>
        <p:txBody>
          <a:bodyPr/>
          <a:lstStyle/>
          <a:p>
            <a:r>
              <a:rPr lang="en-US" dirty="0"/>
              <a:t>HILF events can be divided into two broad categories: 1) those not caused by human agents, and 2) those caused by human agents</a:t>
            </a:r>
          </a:p>
          <a:p>
            <a:r>
              <a:rPr lang="en-US" dirty="0"/>
              <a:t>Modeling the non-human events is somewhat easier because the goal is to (at least generally) replicate what has occurred, or what could occur</a:t>
            </a:r>
          </a:p>
          <a:p>
            <a:r>
              <a:rPr lang="en-US" dirty="0"/>
              <a:t>With human agent events the challenge is to protect the grid from potential events, without exposing vulnerabilities to an adversary or giving out potential mechanisms of attack</a:t>
            </a:r>
          </a:p>
          <a:p>
            <a:r>
              <a:rPr lang="en-US" dirty="0"/>
              <a:t>Synthetic grids are good for both</a:t>
            </a:r>
          </a:p>
        </p:txBody>
      </p:sp>
      <p:sp>
        <p:nvSpPr>
          <p:cNvPr id="4" name="Slide Number Placeholder 1">
            <a:extLst>
              <a:ext uri="{FF2B5EF4-FFF2-40B4-BE49-F238E27FC236}">
                <a16:creationId xmlns:a16="http://schemas.microsoft.com/office/drawing/2014/main" id="{501216C9-AC0D-57A3-CB7D-4558A33ABC22}"/>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24</a:t>
            </a:fld>
            <a:endParaRPr lang="en-US" dirty="0">
              <a:solidFill>
                <a:srgbClr val="1E0000"/>
              </a:solidFill>
            </a:endParaRPr>
          </a:p>
        </p:txBody>
      </p:sp>
    </p:spTree>
    <p:extLst>
      <p:ext uri="{BB962C8B-B14F-4D97-AF65-F5344CB8AC3E}">
        <p14:creationId xmlns:p14="http://schemas.microsoft.com/office/powerpoint/2010/main" val="273640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B6E1-1894-43AC-B91A-2B070408FEE0}"/>
              </a:ext>
            </a:extLst>
          </p:cNvPr>
          <p:cNvSpPr>
            <a:spLocks noGrp="1"/>
          </p:cNvSpPr>
          <p:nvPr>
            <p:ph type="title"/>
          </p:nvPr>
        </p:nvSpPr>
        <p:spPr/>
        <p:txBody>
          <a:bodyPr/>
          <a:lstStyle/>
          <a:p>
            <a:r>
              <a:rPr lang="en-US" dirty="0"/>
              <a:t>Resilience and Grid Size</a:t>
            </a:r>
          </a:p>
        </p:txBody>
      </p:sp>
      <p:sp>
        <p:nvSpPr>
          <p:cNvPr id="3" name="Content Placeholder 2">
            <a:extLst>
              <a:ext uri="{FF2B5EF4-FFF2-40B4-BE49-F238E27FC236}">
                <a16:creationId xmlns:a16="http://schemas.microsoft.com/office/drawing/2014/main" id="{9EC09F48-26B8-4DF4-BFEC-63D2F309D29F}"/>
              </a:ext>
            </a:extLst>
          </p:cNvPr>
          <p:cNvSpPr>
            <a:spLocks noGrp="1"/>
          </p:cNvSpPr>
          <p:nvPr>
            <p:ph idx="1"/>
          </p:nvPr>
        </p:nvSpPr>
        <p:spPr/>
        <p:txBody>
          <a:bodyPr/>
          <a:lstStyle/>
          <a:p>
            <a:r>
              <a:rPr lang="en-US" dirty="0"/>
              <a:t>There is no optimal ac grid size for resiliency</a:t>
            </a:r>
          </a:p>
          <a:p>
            <a:pPr lvl="1"/>
            <a:r>
              <a:rPr lang="en-US" dirty="0"/>
              <a:t>Larger grids can share resources, particularly during emergencies, and can provide access to larger power markets</a:t>
            </a:r>
          </a:p>
          <a:p>
            <a:pPr lvl="1"/>
            <a:r>
              <a:rPr lang="en-US" dirty="0"/>
              <a:t>But larger grids also open up the risk to cascading outages, potentially causing large scale blacks</a:t>
            </a:r>
          </a:p>
          <a:p>
            <a:pPr lvl="1"/>
            <a:r>
              <a:rPr lang="en-US" dirty="0"/>
              <a:t>The world’s largest grids are 1) State Grid of China (900 GW), 2) Continental Europe (850 GW), 3) North American Eastern Interconnect (650 GW) </a:t>
            </a:r>
          </a:p>
          <a:p>
            <a:r>
              <a:rPr lang="en-US" dirty="0"/>
              <a:t>Probably the most effective approach is to have grids the can flexibly breakup into smaller grids (known as adaptive islanding</a:t>
            </a:r>
          </a:p>
        </p:txBody>
      </p:sp>
      <p:sp>
        <p:nvSpPr>
          <p:cNvPr id="4" name="Slide Number Placeholder 1">
            <a:extLst>
              <a:ext uri="{FF2B5EF4-FFF2-40B4-BE49-F238E27FC236}">
                <a16:creationId xmlns:a16="http://schemas.microsoft.com/office/drawing/2014/main" id="{52809AD5-F455-BCD1-0FEF-EA73AA33F1C4}"/>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25</a:t>
            </a:fld>
            <a:endParaRPr lang="en-US" dirty="0">
              <a:solidFill>
                <a:srgbClr val="1E0000"/>
              </a:solidFill>
            </a:endParaRPr>
          </a:p>
        </p:txBody>
      </p:sp>
    </p:spTree>
    <p:extLst>
      <p:ext uri="{BB962C8B-B14F-4D97-AF65-F5344CB8AC3E}">
        <p14:creationId xmlns:p14="http://schemas.microsoft.com/office/powerpoint/2010/main" val="2016482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1818-7E1B-45F3-9598-8CF6BC26EFC7}"/>
              </a:ext>
            </a:extLst>
          </p:cNvPr>
          <p:cNvSpPr>
            <a:spLocks noGrp="1"/>
          </p:cNvSpPr>
          <p:nvPr>
            <p:ph type="title"/>
          </p:nvPr>
        </p:nvSpPr>
        <p:spPr/>
        <p:txBody>
          <a:bodyPr/>
          <a:lstStyle/>
          <a:p>
            <a:r>
              <a:rPr lang="en-US" dirty="0"/>
              <a:t>General Grid Resilience Comments</a:t>
            </a:r>
          </a:p>
        </p:txBody>
      </p:sp>
      <p:sp>
        <p:nvSpPr>
          <p:cNvPr id="3" name="Content Placeholder 2">
            <a:extLst>
              <a:ext uri="{FF2B5EF4-FFF2-40B4-BE49-F238E27FC236}">
                <a16:creationId xmlns:a16="http://schemas.microsoft.com/office/drawing/2014/main" id="{5E8BDB49-58EE-4514-AB86-BE3F07495E72}"/>
              </a:ext>
            </a:extLst>
          </p:cNvPr>
          <p:cNvSpPr>
            <a:spLocks noGrp="1"/>
          </p:cNvSpPr>
          <p:nvPr>
            <p:ph idx="1"/>
          </p:nvPr>
        </p:nvSpPr>
        <p:spPr/>
        <p:txBody>
          <a:bodyPr/>
          <a:lstStyle/>
          <a:p>
            <a:r>
              <a:rPr lang="en-US" dirty="0"/>
              <a:t>Understanding resilience requires considering how grids will respond to particular disturbances</a:t>
            </a:r>
          </a:p>
          <a:p>
            <a:r>
              <a:rPr lang="en-US" dirty="0"/>
              <a:t>Substantially changing the topologies of existing grids is usually not an option</a:t>
            </a:r>
          </a:p>
          <a:p>
            <a:r>
              <a:rPr lang="en-US" dirty="0"/>
              <a:t>Simplistic studies of how a grid disturbance could cascade often lead to incorrect conclusions</a:t>
            </a:r>
          </a:p>
          <a:p>
            <a:pPr lvl="1"/>
            <a:r>
              <a:rPr lang="en-US" dirty="0"/>
              <a:t>Sequential power flows, sequentially taking out overloaded devices are not particularly helpful</a:t>
            </a:r>
          </a:p>
          <a:p>
            <a:r>
              <a:rPr lang="en-US" dirty="0"/>
              <a:t>Full detail models of large-scale actual grids including the protection system usually don’t exist and modeling them would requiring knowing the associated remedial action schemes</a:t>
            </a:r>
          </a:p>
          <a:p>
            <a:pPr lvl="1"/>
            <a:endParaRPr lang="en-US" dirty="0"/>
          </a:p>
        </p:txBody>
      </p:sp>
      <p:sp>
        <p:nvSpPr>
          <p:cNvPr id="4" name="Slide Number Placeholder 1">
            <a:extLst>
              <a:ext uri="{FF2B5EF4-FFF2-40B4-BE49-F238E27FC236}">
                <a16:creationId xmlns:a16="http://schemas.microsoft.com/office/drawing/2014/main" id="{16A6B9C9-F9D8-7F50-EE9F-5F8FC5793590}"/>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26</a:t>
            </a:fld>
            <a:endParaRPr lang="en-US" dirty="0">
              <a:solidFill>
                <a:srgbClr val="1E0000"/>
              </a:solidFill>
            </a:endParaRPr>
          </a:p>
        </p:txBody>
      </p:sp>
    </p:spTree>
    <p:extLst>
      <p:ext uri="{BB962C8B-B14F-4D97-AF65-F5344CB8AC3E}">
        <p14:creationId xmlns:p14="http://schemas.microsoft.com/office/powerpoint/2010/main" val="231550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5B7F-9BCB-3DB0-F87D-1E3900F221B1}"/>
              </a:ext>
            </a:extLst>
          </p:cNvPr>
          <p:cNvSpPr>
            <a:spLocks noGrp="1"/>
          </p:cNvSpPr>
          <p:nvPr>
            <p:ph type="title"/>
          </p:nvPr>
        </p:nvSpPr>
        <p:spPr/>
        <p:txBody>
          <a:bodyPr/>
          <a:lstStyle/>
          <a:p>
            <a:r>
              <a:rPr lang="en-US" dirty="0"/>
              <a:t>Economic Valuation of Resilience</a:t>
            </a:r>
          </a:p>
        </p:txBody>
      </p:sp>
      <p:sp>
        <p:nvSpPr>
          <p:cNvPr id="4" name="Content Placeholder 3">
            <a:extLst>
              <a:ext uri="{FF2B5EF4-FFF2-40B4-BE49-F238E27FC236}">
                <a16:creationId xmlns:a16="http://schemas.microsoft.com/office/drawing/2014/main" id="{C6985BF5-2AA3-E64A-9D0E-42B22109DBBC}"/>
              </a:ext>
            </a:extLst>
          </p:cNvPr>
          <p:cNvSpPr txBox="1">
            <a:spLocks noGrp="1"/>
          </p:cNvSpPr>
          <p:nvPr>
            <p:ph idx="1"/>
          </p:nvPr>
        </p:nvSpPr>
        <p:spPr>
          <a:xfrm>
            <a:off x="457200" y="1279525"/>
            <a:ext cx="9744975" cy="4992136"/>
          </a:xfrm>
          <a:prstGeom prst="rect">
            <a:avLst/>
          </a:prstGeom>
          <a:noFill/>
        </p:spPr>
        <p:txBody>
          <a:bodyPr wrap="none" rtlCol="0">
            <a:spAutoFit/>
          </a:bodyPr>
          <a:lstStyle/>
          <a:p>
            <a:r>
              <a:rPr lang="en-US" dirty="0"/>
              <a:t>While certainly challenging, metrics are needed to help </a:t>
            </a:r>
            <a:br>
              <a:rPr lang="en-US" dirty="0"/>
            </a:br>
            <a:r>
              <a:rPr lang="en-US" dirty="0"/>
              <a:t>determine the value of resilience to society</a:t>
            </a:r>
          </a:p>
          <a:p>
            <a:pPr lvl="1"/>
            <a:r>
              <a:rPr lang="en-US" dirty="0"/>
              <a:t>If we need to improve resiliency, someone needs to pay</a:t>
            </a:r>
          </a:p>
          <a:p>
            <a:r>
              <a:rPr lang="en-US" dirty="0"/>
              <a:t>This is becoming a more challenging problem as more </a:t>
            </a:r>
            <a:br>
              <a:rPr lang="en-US" dirty="0"/>
            </a:br>
            <a:r>
              <a:rPr lang="en-US" dirty="0"/>
              <a:t>customers provide self-generation</a:t>
            </a:r>
          </a:p>
          <a:p>
            <a:pPr lvl="1"/>
            <a:r>
              <a:rPr lang="en-US" dirty="0"/>
              <a:t>Is the ability of some customers to self generate, at least for a period of </a:t>
            </a:r>
            <a:br>
              <a:rPr lang="en-US" dirty="0"/>
            </a:br>
            <a:r>
              <a:rPr lang="en-US" dirty="0"/>
              <a:t>time, a net gain to the grid’s resiliency? How does one assess the </a:t>
            </a:r>
            <a:br>
              <a:rPr lang="en-US" dirty="0"/>
            </a:br>
            <a:r>
              <a:rPr lang="en-US" dirty="0"/>
              <a:t>resiliency of their systems?  </a:t>
            </a:r>
          </a:p>
          <a:p>
            <a:r>
              <a:rPr lang="en-US" dirty="0"/>
              <a:t>Given that both reliability and resilience are often desired, </a:t>
            </a:r>
            <a:br>
              <a:rPr lang="en-US" dirty="0"/>
            </a:br>
            <a:r>
              <a:rPr lang="en-US" dirty="0"/>
              <a:t>their needs to be a co-optimization of their benefits.  </a:t>
            </a:r>
          </a:p>
          <a:p>
            <a:endParaRPr lang="en-US" dirty="0"/>
          </a:p>
        </p:txBody>
      </p:sp>
      <p:sp>
        <p:nvSpPr>
          <p:cNvPr id="3" name="Slide Number Placeholder 1">
            <a:extLst>
              <a:ext uri="{FF2B5EF4-FFF2-40B4-BE49-F238E27FC236}">
                <a16:creationId xmlns:a16="http://schemas.microsoft.com/office/drawing/2014/main" id="{0477D8AE-7B1B-5D6D-664C-170EACFAFC1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27</a:t>
            </a:fld>
            <a:endParaRPr lang="en-US" dirty="0">
              <a:solidFill>
                <a:srgbClr val="1E0000"/>
              </a:solidFill>
            </a:endParaRPr>
          </a:p>
        </p:txBody>
      </p:sp>
    </p:spTree>
    <p:extLst>
      <p:ext uri="{BB962C8B-B14F-4D97-AF65-F5344CB8AC3E}">
        <p14:creationId xmlns:p14="http://schemas.microsoft.com/office/powerpoint/2010/main" val="819075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39F9-A65C-88D2-DA70-BB226ED7486D}"/>
              </a:ext>
            </a:extLst>
          </p:cNvPr>
          <p:cNvSpPr>
            <a:spLocks noGrp="1"/>
          </p:cNvSpPr>
          <p:nvPr>
            <p:ph type="title"/>
          </p:nvPr>
        </p:nvSpPr>
        <p:spPr/>
        <p:txBody>
          <a:bodyPr/>
          <a:lstStyle/>
          <a:p>
            <a:r>
              <a:rPr lang="en-US" dirty="0"/>
              <a:t>SRE Example: Renewable Resource Droughts</a:t>
            </a:r>
          </a:p>
        </p:txBody>
      </p:sp>
      <p:sp>
        <p:nvSpPr>
          <p:cNvPr id="3" name="Content Placeholder 2">
            <a:extLst>
              <a:ext uri="{FF2B5EF4-FFF2-40B4-BE49-F238E27FC236}">
                <a16:creationId xmlns:a16="http://schemas.microsoft.com/office/drawing/2014/main" id="{B1031F45-918D-561E-970E-ADC86CD8DE5E}"/>
              </a:ext>
            </a:extLst>
          </p:cNvPr>
          <p:cNvSpPr>
            <a:spLocks noGrp="1"/>
          </p:cNvSpPr>
          <p:nvPr>
            <p:ph idx="1"/>
          </p:nvPr>
        </p:nvSpPr>
        <p:spPr>
          <a:xfrm>
            <a:off x="457200" y="1280160"/>
            <a:ext cx="11297920" cy="1996440"/>
          </a:xfrm>
        </p:spPr>
        <p:txBody>
          <a:bodyPr/>
          <a:lstStyle/>
          <a:p>
            <a:r>
              <a:rPr lang="en-US" dirty="0"/>
              <a:t>With the rapid growth in wind and solar resources, a growing concern is how to handle wind and solar “droughts” with the generic term of renewable resource droughts used to describe them</a:t>
            </a:r>
          </a:p>
          <a:p>
            <a:r>
              <a:rPr lang="en-US" dirty="0"/>
              <a:t>The below example is a wind drought that occurred in the Midwest in late January 2020 </a:t>
            </a:r>
          </a:p>
          <a:p>
            <a:endParaRPr lang="en-US" dirty="0"/>
          </a:p>
          <a:p>
            <a:pPr marL="0" indent="0">
              <a:buNone/>
            </a:pPr>
            <a:endParaRPr lang="en-US" dirty="0"/>
          </a:p>
        </p:txBody>
      </p:sp>
      <p:pic>
        <p:nvPicPr>
          <p:cNvPr id="4" name="Picture 3">
            <a:extLst>
              <a:ext uri="{FF2B5EF4-FFF2-40B4-BE49-F238E27FC236}">
                <a16:creationId xmlns:a16="http://schemas.microsoft.com/office/drawing/2014/main" id="{0DA6D28D-D26F-0C88-4AB5-C512BD4BA0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3616296"/>
            <a:ext cx="3810000" cy="3005598"/>
          </a:xfrm>
          <a:prstGeom prst="rect">
            <a:avLst/>
          </a:prstGeom>
        </p:spPr>
      </p:pic>
      <p:pic>
        <p:nvPicPr>
          <p:cNvPr id="5" name="Picture 4">
            <a:extLst>
              <a:ext uri="{FF2B5EF4-FFF2-40B4-BE49-F238E27FC236}">
                <a16:creationId xmlns:a16="http://schemas.microsoft.com/office/drawing/2014/main" id="{F3248E9B-42AA-93A9-4B88-192C5AB776E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57800" y="3429000"/>
            <a:ext cx="5602209" cy="2938864"/>
          </a:xfrm>
          <a:prstGeom prst="rect">
            <a:avLst/>
          </a:prstGeom>
        </p:spPr>
      </p:pic>
      <p:sp>
        <p:nvSpPr>
          <p:cNvPr id="6" name="Slide Number Placeholder 1">
            <a:extLst>
              <a:ext uri="{FF2B5EF4-FFF2-40B4-BE49-F238E27FC236}">
                <a16:creationId xmlns:a16="http://schemas.microsoft.com/office/drawing/2014/main" id="{14E5AB20-878C-7F60-28DC-CF8A51A266F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28</a:t>
            </a:fld>
            <a:endParaRPr lang="en-US" dirty="0">
              <a:solidFill>
                <a:srgbClr val="1E0000"/>
              </a:solidFill>
            </a:endParaRPr>
          </a:p>
        </p:txBody>
      </p:sp>
    </p:spTree>
    <p:extLst>
      <p:ext uri="{BB962C8B-B14F-4D97-AF65-F5344CB8AC3E}">
        <p14:creationId xmlns:p14="http://schemas.microsoft.com/office/powerpoint/2010/main" val="374750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and Resiliency</a:t>
            </a:r>
          </a:p>
        </p:txBody>
      </p:sp>
      <p:sp>
        <p:nvSpPr>
          <p:cNvPr id="3" name="Content Placeholder 2"/>
          <p:cNvSpPr>
            <a:spLocks noGrp="1"/>
          </p:cNvSpPr>
          <p:nvPr>
            <p:ph idx="1"/>
          </p:nvPr>
        </p:nvSpPr>
        <p:spPr/>
        <p:txBody>
          <a:bodyPr/>
          <a:lstStyle/>
          <a:p>
            <a:r>
              <a:rPr lang="en-US" dirty="0"/>
              <a:t>Keeping the lights on involves designing and operating the electric grid with a goal of simultaneously increasing two related but ultimately different concepts: reliability and resiliency</a:t>
            </a:r>
          </a:p>
          <a:p>
            <a:r>
              <a:rPr lang="en-US" dirty="0"/>
              <a:t>Reliability: suitable or fit to be relied on: dependable</a:t>
            </a:r>
          </a:p>
          <a:p>
            <a:pPr lvl="1"/>
            <a:r>
              <a:rPr lang="en-US" dirty="0"/>
              <a:t>One of the key benefits of interconnected electric grids</a:t>
            </a:r>
          </a:p>
          <a:p>
            <a:r>
              <a:rPr lang="en-US" dirty="0"/>
              <a:t>Resiliency: an ability to recover from or adjust easily to misfortune or change</a:t>
            </a:r>
          </a:p>
          <a:p>
            <a:pPr lvl="1"/>
            <a:r>
              <a:rPr lang="en-US" dirty="0"/>
              <a:t>A key focus of electric grid protection systems almost from day one, but there is a more recent focus on acknowledging that large-scale blackouts cannot be totally prevented, so we must be able to bounce back </a:t>
            </a:r>
          </a:p>
        </p:txBody>
      </p:sp>
      <p:sp>
        <p:nvSpPr>
          <p:cNvPr id="4" name="Slide Number Placeholder 2"/>
          <p:cNvSpPr txBox="1">
            <a:spLocks/>
          </p:cNvSpPr>
          <p:nvPr/>
        </p:nvSpPr>
        <p:spPr>
          <a:xfrm>
            <a:off x="8077200" y="6606584"/>
            <a:ext cx="2133600" cy="25437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F2FC8D21-943B-441A-A479-D8EF879E15E7}" type="slidenum">
              <a:rPr lang="en-US" sz="1200" smtClean="0"/>
              <a:pPr>
                <a:defRPr/>
              </a:pPr>
              <a:t>2</a:t>
            </a:fld>
            <a:endParaRPr lang="en-US" sz="1200" dirty="0"/>
          </a:p>
        </p:txBody>
      </p:sp>
      <p:sp>
        <p:nvSpPr>
          <p:cNvPr id="5" name="Slide Number Placeholder 1">
            <a:extLst>
              <a:ext uri="{FF2B5EF4-FFF2-40B4-BE49-F238E27FC236}">
                <a16:creationId xmlns:a16="http://schemas.microsoft.com/office/drawing/2014/main" id="{3EB8FE61-74D2-4D34-ACAB-916C4A7D163F}"/>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2</a:t>
            </a:fld>
            <a:endParaRPr lang="en-US" dirty="0">
              <a:solidFill>
                <a:srgbClr val="1E0000"/>
              </a:solidFill>
            </a:endParaRPr>
          </a:p>
        </p:txBody>
      </p:sp>
    </p:spTree>
    <p:extLst>
      <p:ext uri="{BB962C8B-B14F-4D97-AF65-F5344CB8AC3E}">
        <p14:creationId xmlns:p14="http://schemas.microsoft.com/office/powerpoint/2010/main" val="980429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D572-06DF-143A-E9DD-A88C8668C354}"/>
              </a:ext>
            </a:extLst>
          </p:cNvPr>
          <p:cNvSpPr>
            <a:spLocks noGrp="1"/>
          </p:cNvSpPr>
          <p:nvPr>
            <p:ph type="title"/>
          </p:nvPr>
        </p:nvSpPr>
        <p:spPr/>
        <p:txBody>
          <a:bodyPr/>
          <a:lstStyle/>
          <a:p>
            <a:r>
              <a:rPr lang="en-US" dirty="0"/>
              <a:t>Weather in Electric Grid Planning and Operations</a:t>
            </a:r>
          </a:p>
        </p:txBody>
      </p:sp>
      <p:sp>
        <p:nvSpPr>
          <p:cNvPr id="3" name="Content Placeholder 2">
            <a:extLst>
              <a:ext uri="{FF2B5EF4-FFF2-40B4-BE49-F238E27FC236}">
                <a16:creationId xmlns:a16="http://schemas.microsoft.com/office/drawing/2014/main" id="{D1AE029F-3B82-A396-D6DC-571E9E3FA54D}"/>
              </a:ext>
            </a:extLst>
          </p:cNvPr>
          <p:cNvSpPr>
            <a:spLocks noGrp="1"/>
          </p:cNvSpPr>
          <p:nvPr>
            <p:ph idx="1"/>
          </p:nvPr>
        </p:nvSpPr>
        <p:spPr/>
        <p:txBody>
          <a:bodyPr/>
          <a:lstStyle/>
          <a:p>
            <a:r>
              <a:rPr lang="en-US" dirty="0"/>
              <a:t>Weather information has been used in electric grid planning and operations going back to the initial grids in the 1880’s</a:t>
            </a:r>
          </a:p>
          <a:p>
            <a:r>
              <a:rPr lang="en-US" dirty="0"/>
              <a:t>In operations real-time weather information has been long used in control rooms, with computerized information used at least since the 1980’s; current applications are quite sophisticated</a:t>
            </a:r>
          </a:p>
          <a:p>
            <a:r>
              <a:rPr lang="en-US" dirty="0"/>
              <a:t>In planning weather information plays many roles, including load forecasting, outage scheduling and in the development of planning power flow cases (summer, winter, spring, fall)</a:t>
            </a:r>
          </a:p>
          <a:p>
            <a:r>
              <a:rPr lang="en-US" dirty="0"/>
              <a:t>The next few slides show some new developments in using weather (and related external resiliency events) in the planning (and related applications)</a:t>
            </a:r>
          </a:p>
          <a:p>
            <a:endParaRPr lang="en-US" dirty="0"/>
          </a:p>
        </p:txBody>
      </p:sp>
    </p:spTree>
    <p:extLst>
      <p:ext uri="{BB962C8B-B14F-4D97-AF65-F5344CB8AC3E}">
        <p14:creationId xmlns:p14="http://schemas.microsoft.com/office/powerpoint/2010/main" val="408097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B6D2-CB14-7514-0546-9EAE35153697}"/>
              </a:ext>
            </a:extLst>
          </p:cNvPr>
          <p:cNvSpPr>
            <a:spLocks noGrp="1"/>
          </p:cNvSpPr>
          <p:nvPr>
            <p:ph type="title"/>
          </p:nvPr>
        </p:nvSpPr>
        <p:spPr/>
        <p:txBody>
          <a:bodyPr/>
          <a:lstStyle/>
          <a:p>
            <a:r>
              <a:rPr lang="en-US" dirty="0"/>
              <a:t>The Power Flow and Weather</a:t>
            </a:r>
          </a:p>
        </p:txBody>
      </p:sp>
      <p:sp>
        <p:nvSpPr>
          <p:cNvPr id="3" name="Content Placeholder 2">
            <a:extLst>
              <a:ext uri="{FF2B5EF4-FFF2-40B4-BE49-F238E27FC236}">
                <a16:creationId xmlns:a16="http://schemas.microsoft.com/office/drawing/2014/main" id="{C636E77E-4407-DCDF-59BD-D7D7523B9AE6}"/>
              </a:ext>
            </a:extLst>
          </p:cNvPr>
          <p:cNvSpPr>
            <a:spLocks noGrp="1"/>
          </p:cNvSpPr>
          <p:nvPr>
            <p:ph idx="1"/>
          </p:nvPr>
        </p:nvSpPr>
        <p:spPr/>
        <p:txBody>
          <a:bodyPr/>
          <a:lstStyle/>
          <a:p>
            <a:r>
              <a:rPr lang="en-US" dirty="0"/>
              <a:t>Human activity depends on the weather, and this has always been reflected in the electric load</a:t>
            </a:r>
          </a:p>
          <a:p>
            <a:r>
              <a:rPr lang="en-US" dirty="0"/>
              <a:t>Traditionally some power flow parameters have depended on the weather (e.g., line ratings, turbine max MW, line resistance)</a:t>
            </a:r>
          </a:p>
          <a:p>
            <a:r>
              <a:rPr lang="en-US" dirty="0"/>
              <a:t>Over the last several decades this dependence has grown substantially with the increase in wind and solar generation</a:t>
            </a:r>
          </a:p>
          <a:p>
            <a:pPr lvl="1"/>
            <a:r>
              <a:rPr lang="en-US" dirty="0"/>
              <a:t>They now provide about 17% of US electric energy (&gt; 30% in ERCOT); there are times when most of the electricity in regions is supplied by these sources</a:t>
            </a:r>
          </a:p>
          <a:p>
            <a:pPr lvl="1"/>
            <a:r>
              <a:rPr lang="en-US" dirty="0"/>
              <a:t>They are extremely dependent on the weather</a:t>
            </a:r>
          </a:p>
          <a:p>
            <a:r>
              <a:rPr lang="en-US" dirty="0"/>
              <a:t>Major power system input parameters are now heavily weather dependent (e.g., wind and solar generator Max MW) </a:t>
            </a:r>
          </a:p>
          <a:p>
            <a:endParaRPr lang="en-US" dirty="0"/>
          </a:p>
        </p:txBody>
      </p:sp>
    </p:spTree>
    <p:extLst>
      <p:ext uri="{BB962C8B-B14F-4D97-AF65-F5344CB8AC3E}">
        <p14:creationId xmlns:p14="http://schemas.microsoft.com/office/powerpoint/2010/main" val="1619696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9525-0DE1-7BDD-786E-2E16FF9CBD01}"/>
              </a:ext>
            </a:extLst>
          </p:cNvPr>
          <p:cNvSpPr>
            <a:spLocks noGrp="1"/>
          </p:cNvSpPr>
          <p:nvPr>
            <p:ph type="title"/>
          </p:nvPr>
        </p:nvSpPr>
        <p:spPr/>
        <p:txBody>
          <a:bodyPr/>
          <a:lstStyle/>
          <a:p>
            <a:r>
              <a:rPr lang="en-US" dirty="0"/>
              <a:t>Using Weather with Planning with Simulator </a:t>
            </a:r>
          </a:p>
        </p:txBody>
      </p:sp>
      <p:sp>
        <p:nvSpPr>
          <p:cNvPr id="3" name="Content Placeholder 2">
            <a:extLst>
              <a:ext uri="{FF2B5EF4-FFF2-40B4-BE49-F238E27FC236}">
                <a16:creationId xmlns:a16="http://schemas.microsoft.com/office/drawing/2014/main" id="{732AF51A-97D8-047E-A55B-C92CB30D4635}"/>
              </a:ext>
            </a:extLst>
          </p:cNvPr>
          <p:cNvSpPr>
            <a:spLocks noGrp="1"/>
          </p:cNvSpPr>
          <p:nvPr>
            <p:ph idx="1"/>
          </p:nvPr>
        </p:nvSpPr>
        <p:spPr>
          <a:xfrm>
            <a:off x="228600" y="1280160"/>
            <a:ext cx="11658600" cy="5196840"/>
          </a:xfrm>
        </p:spPr>
        <p:txBody>
          <a:bodyPr/>
          <a:lstStyle/>
          <a:p>
            <a:r>
              <a:rPr lang="en-US" dirty="0"/>
              <a:t>Over the last 18 months PowerWorld has gained a lot of weather modeling related capability, and is continuing to gain more</a:t>
            </a:r>
          </a:p>
          <a:p>
            <a:r>
              <a:rPr lang="en-US" dirty="0"/>
              <a:t>Currently</a:t>
            </a:r>
          </a:p>
          <a:p>
            <a:pPr lvl="1"/>
            <a:r>
              <a:rPr lang="en-US" dirty="0"/>
              <a:t>Past, present and future weather data can be loaded into Simulator</a:t>
            </a:r>
          </a:p>
          <a:p>
            <a:pPr lvl="2"/>
            <a:r>
              <a:rPr lang="en-US" dirty="0"/>
              <a:t>This can be done using *.pww, *.aux, or *.csv files</a:t>
            </a:r>
          </a:p>
          <a:p>
            <a:pPr lvl="2"/>
            <a:r>
              <a:rPr lang="en-US" dirty="0"/>
              <a:t>Hourly past data is available from 1940 to five days behind real time; present data is available from measurements; future is hourly up to 16 days</a:t>
            </a:r>
          </a:p>
          <a:p>
            <a:pPr lvl="1"/>
            <a:r>
              <a:rPr lang="en-US" dirty="0"/>
              <a:t>The weather can impact the power system devices using PFW (Power Flow Weather or Power Flow Whatever) models; PFW models can be thought of like the stability models: they are applied to power system objects (e.g., a generator or line) and different classes of models can be defined</a:t>
            </a:r>
          </a:p>
          <a:p>
            <a:pPr lvl="1"/>
            <a:r>
              <a:rPr lang="en-US" dirty="0"/>
              <a:t>PFW models can be applied automatically in the Time Step Simulation, and applied (currently) on demand in the other applications like power flow</a:t>
            </a:r>
          </a:p>
        </p:txBody>
      </p:sp>
    </p:spTree>
    <p:extLst>
      <p:ext uri="{BB962C8B-B14F-4D97-AF65-F5344CB8AC3E}">
        <p14:creationId xmlns:p14="http://schemas.microsoft.com/office/powerpoint/2010/main" val="2360280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7756-E5FF-AAED-2298-BEA8C2A53DF0}"/>
              </a:ext>
            </a:extLst>
          </p:cNvPr>
          <p:cNvSpPr>
            <a:spLocks noGrp="1"/>
          </p:cNvSpPr>
          <p:nvPr>
            <p:ph type="title"/>
          </p:nvPr>
        </p:nvSpPr>
        <p:spPr/>
        <p:txBody>
          <a:bodyPr/>
          <a:lstStyle/>
          <a:p>
            <a:r>
              <a:rPr lang="en-US" dirty="0"/>
              <a:t>Availability of Historical Weather Information</a:t>
            </a:r>
          </a:p>
        </p:txBody>
      </p:sp>
      <p:sp>
        <p:nvSpPr>
          <p:cNvPr id="3" name="Content Placeholder 2">
            <a:extLst>
              <a:ext uri="{FF2B5EF4-FFF2-40B4-BE49-F238E27FC236}">
                <a16:creationId xmlns:a16="http://schemas.microsoft.com/office/drawing/2014/main" id="{12017A0E-A86D-8859-FE52-AD852BD3CD06}"/>
              </a:ext>
            </a:extLst>
          </p:cNvPr>
          <p:cNvSpPr>
            <a:spLocks noGrp="1"/>
          </p:cNvSpPr>
          <p:nvPr>
            <p:ph idx="1"/>
          </p:nvPr>
        </p:nvSpPr>
        <p:spPr>
          <a:xfrm>
            <a:off x="228600" y="1280160"/>
            <a:ext cx="11887200" cy="5196840"/>
          </a:xfrm>
        </p:spPr>
        <p:txBody>
          <a:bodyPr/>
          <a:lstStyle/>
          <a:p>
            <a:r>
              <a:rPr lang="en-US" dirty="0"/>
              <a:t>When this effort started we were using historical weather station measurements (mostly identified by their ICAOs [International Civil Aviation Organization], e.g. KLIT, KCLL)</a:t>
            </a:r>
          </a:p>
          <a:p>
            <a:pPr lvl="1"/>
            <a:r>
              <a:rPr lang="en-US" sz="2200" dirty="0"/>
              <a:t>We had lots of data, but much of it had missing values; we also only had surface wind values and no direct solar measurements</a:t>
            </a:r>
          </a:p>
          <a:p>
            <a:pPr lvl="1"/>
            <a:r>
              <a:rPr lang="en-US" sz="2200" dirty="0"/>
              <a:t>Such measurements at specific locations are very useful (e.g., at electrical substations)</a:t>
            </a:r>
          </a:p>
          <a:p>
            <a:r>
              <a:rPr lang="en-US" dirty="0"/>
              <a:t>We are also now using ERA5 data, which is state-of-the art (fifth generation) reanalysis of global climate and weather since 1940</a:t>
            </a:r>
          </a:p>
          <a:p>
            <a:pPr lvl="1"/>
            <a:r>
              <a:rPr lang="en-US" sz="2200" dirty="0"/>
              <a:t>It is available hourly on a 0.25 degree grid and includes 10m and 100m wind, and solar global horizontal irradiance and direct horizontal irradiance</a:t>
            </a:r>
          </a:p>
          <a:p>
            <a:pPr lvl="1"/>
            <a:r>
              <a:rPr lang="en-US" sz="2200" dirty="0"/>
              <a:t>ERA5 comes from E</a:t>
            </a:r>
            <a:r>
              <a:rPr lang="en-US" sz="2200" b="0" i="0" dirty="0">
                <a:solidFill>
                  <a:srgbClr val="212529"/>
                </a:solidFill>
                <a:effectLst/>
              </a:rPr>
              <a:t>uropean Centre for Medium-Range Weather Forecasts (ECMWF), </a:t>
            </a:r>
            <a:r>
              <a:rPr lang="en-US" sz="2200" dirty="0">
                <a:solidFill>
                  <a:srgbClr val="212529"/>
                </a:solidFill>
              </a:rPr>
              <a:t>(ERA = ECMWF Re-Analysis) </a:t>
            </a:r>
            <a:r>
              <a:rPr lang="en-US" sz="2200" b="0" i="0" dirty="0">
                <a:solidFill>
                  <a:srgbClr val="212529"/>
                </a:solidFill>
                <a:effectLst/>
              </a:rPr>
              <a:t>with more d</a:t>
            </a:r>
            <a:r>
              <a:rPr lang="en-US" sz="2200" dirty="0"/>
              <a:t>etails on ERA5 available at rmets.onlinelibrary.wiley.com/doi/10.1002/qj.3803 </a:t>
            </a:r>
          </a:p>
          <a:p>
            <a:endParaRPr lang="en-US" dirty="0"/>
          </a:p>
        </p:txBody>
      </p:sp>
    </p:spTree>
    <p:extLst>
      <p:ext uri="{BB962C8B-B14F-4D97-AF65-F5344CB8AC3E}">
        <p14:creationId xmlns:p14="http://schemas.microsoft.com/office/powerpoint/2010/main" val="2629101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BDC2-3B69-BE75-9FC7-1E94EA27D4D5}"/>
              </a:ext>
            </a:extLst>
          </p:cNvPr>
          <p:cNvSpPr>
            <a:spLocks noGrp="1"/>
          </p:cNvSpPr>
          <p:nvPr>
            <p:ph type="title"/>
          </p:nvPr>
        </p:nvSpPr>
        <p:spPr/>
        <p:txBody>
          <a:bodyPr/>
          <a:lstStyle/>
          <a:p>
            <a:r>
              <a:rPr lang="en-US" dirty="0"/>
              <a:t>Easy Power Flow Access to ERA5</a:t>
            </a:r>
          </a:p>
        </p:txBody>
      </p:sp>
      <p:sp>
        <p:nvSpPr>
          <p:cNvPr id="3" name="Content Placeholder 2">
            <a:extLst>
              <a:ext uri="{FF2B5EF4-FFF2-40B4-BE49-F238E27FC236}">
                <a16:creationId xmlns:a16="http://schemas.microsoft.com/office/drawing/2014/main" id="{84997408-7E7C-2522-4CC5-3EBC422B8D09}"/>
              </a:ext>
            </a:extLst>
          </p:cNvPr>
          <p:cNvSpPr>
            <a:spLocks noGrp="1"/>
          </p:cNvSpPr>
          <p:nvPr>
            <p:ph idx="1"/>
          </p:nvPr>
        </p:nvSpPr>
        <p:spPr/>
        <p:txBody>
          <a:bodyPr/>
          <a:lstStyle/>
          <a:p>
            <a:r>
              <a:rPr lang="en-US" dirty="0"/>
              <a:t>ERA5 is available worldwide about five days behind real-time</a:t>
            </a:r>
          </a:p>
          <a:p>
            <a:r>
              <a:rPr lang="en-US" dirty="0"/>
              <a:t>We convert it to pww format files, and place it at</a:t>
            </a:r>
            <a:br>
              <a:rPr lang="en-US" dirty="0"/>
            </a:br>
            <a:r>
              <a:rPr lang="en-US" dirty="0"/>
              <a:t>electricgrids.engr.tamu.edu/weather-data/</a:t>
            </a:r>
          </a:p>
          <a:p>
            <a:r>
              <a:rPr lang="en-US" dirty="0"/>
              <a:t>Currently we provided data for most of North </a:t>
            </a:r>
            <a:br>
              <a:rPr lang="en-US" dirty="0"/>
            </a:br>
            <a:r>
              <a:rPr lang="en-US" dirty="0"/>
              <a:t>America and then smaller files for just Texas</a:t>
            </a:r>
          </a:p>
          <a:p>
            <a:pPr lvl="1"/>
            <a:r>
              <a:rPr lang="en-US" dirty="0"/>
              <a:t>For each hour the pww files store eight weather </a:t>
            </a:r>
            <a:br>
              <a:rPr lang="en-US" dirty="0"/>
            </a:br>
            <a:r>
              <a:rPr lang="en-US" dirty="0"/>
              <a:t>values (temperature, dew point, cloud cover percent,</a:t>
            </a:r>
            <a:br>
              <a:rPr lang="en-US" dirty="0"/>
            </a:br>
            <a:r>
              <a:rPr lang="en-US" dirty="0"/>
              <a:t>wind speed (10m), wind direction (10m), wind speed</a:t>
            </a:r>
            <a:br>
              <a:rPr lang="en-US" dirty="0"/>
            </a:br>
            <a:r>
              <a:rPr lang="en-US" dirty="0"/>
              <a:t>(100m), global horizontal irradiance, and direct horizontal irradiance</a:t>
            </a:r>
          </a:p>
          <a:p>
            <a:pPr lvl="1"/>
            <a:r>
              <a:rPr lang="en-US" dirty="0"/>
              <a:t>The North America pww files have 38,497 data points; with 8 values per hour, this is about 220 MB per month, or about 225 GB for the total set</a:t>
            </a:r>
          </a:p>
          <a:p>
            <a:r>
              <a:rPr lang="en-US" dirty="0"/>
              <a:t>This data is public so it can be freely used and shared</a:t>
            </a:r>
          </a:p>
        </p:txBody>
      </p:sp>
      <p:pic>
        <p:nvPicPr>
          <p:cNvPr id="4" name="Picture 3">
            <a:extLst>
              <a:ext uri="{FF2B5EF4-FFF2-40B4-BE49-F238E27FC236}">
                <a16:creationId xmlns:a16="http://schemas.microsoft.com/office/drawing/2014/main" id="{47DF7AFC-D143-0B8A-15C7-A2E6F4CF1C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58200" y="2362200"/>
            <a:ext cx="3512005" cy="2146225"/>
          </a:xfrm>
          <a:prstGeom prst="rect">
            <a:avLst/>
          </a:prstGeom>
        </p:spPr>
      </p:pic>
    </p:spTree>
    <p:extLst>
      <p:ext uri="{BB962C8B-B14F-4D97-AF65-F5344CB8AC3E}">
        <p14:creationId xmlns:p14="http://schemas.microsoft.com/office/powerpoint/2010/main" val="65547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6CFC25-B9D6-2FA6-68A4-34AB988B882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86400" y="3352800"/>
            <a:ext cx="4206240" cy="3078480"/>
          </a:xfrm>
          <a:prstGeom prst="rect">
            <a:avLst/>
          </a:prstGeom>
        </p:spPr>
      </p:pic>
      <p:pic>
        <p:nvPicPr>
          <p:cNvPr id="4" name="Picture 3">
            <a:extLst>
              <a:ext uri="{FF2B5EF4-FFF2-40B4-BE49-F238E27FC236}">
                <a16:creationId xmlns:a16="http://schemas.microsoft.com/office/drawing/2014/main" id="{353CEA08-1306-4E5B-AC68-5AD370A5D45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40680" y="1371600"/>
            <a:ext cx="4297680" cy="1645920"/>
          </a:xfrm>
          <a:prstGeom prst="rect">
            <a:avLst/>
          </a:prstGeom>
        </p:spPr>
      </p:pic>
      <p:sp>
        <p:nvSpPr>
          <p:cNvPr id="2" name="Title 1">
            <a:extLst>
              <a:ext uri="{FF2B5EF4-FFF2-40B4-BE49-F238E27FC236}">
                <a16:creationId xmlns:a16="http://schemas.microsoft.com/office/drawing/2014/main" id="{4555B16E-CCC5-A78C-5A4A-80A39D1523EC}"/>
              </a:ext>
            </a:extLst>
          </p:cNvPr>
          <p:cNvSpPr>
            <a:spLocks noGrp="1"/>
          </p:cNvSpPr>
          <p:nvPr>
            <p:ph type="title"/>
          </p:nvPr>
        </p:nvSpPr>
        <p:spPr/>
        <p:txBody>
          <a:bodyPr/>
          <a:lstStyle/>
          <a:p>
            <a:r>
              <a:rPr lang="en-US" dirty="0"/>
              <a:t>Eelectricgrids.engr.tamu.edu/weather-data/</a:t>
            </a:r>
          </a:p>
        </p:txBody>
      </p:sp>
      <p:cxnSp>
        <p:nvCxnSpPr>
          <p:cNvPr id="12" name="Straight Arrow Connector 11">
            <a:extLst>
              <a:ext uri="{FF2B5EF4-FFF2-40B4-BE49-F238E27FC236}">
                <a16:creationId xmlns:a16="http://schemas.microsoft.com/office/drawing/2014/main" id="{FE869F3F-D1FA-4142-1F64-CC142CD2AF0B}"/>
              </a:ext>
            </a:extLst>
          </p:cNvPr>
          <p:cNvCxnSpPr>
            <a:cxnSpLocks/>
          </p:cNvCxnSpPr>
          <p:nvPr/>
        </p:nvCxnSpPr>
        <p:spPr bwMode="auto">
          <a:xfrm flipH="1">
            <a:off x="6934200" y="2590800"/>
            <a:ext cx="1676400" cy="1419255"/>
          </a:xfrm>
          <a:prstGeom prst="straightConnector1">
            <a:avLst/>
          </a:prstGeom>
          <a:noFill/>
          <a:ln w="41275" cap="flat" cmpd="sng" algn="ctr">
            <a:solidFill>
              <a:schemeClr val="tx1"/>
            </a:solidFill>
            <a:prstDash val="solid"/>
            <a:round/>
            <a:headEnd type="none" w="med" len="med"/>
            <a:tailEnd type="arrow"/>
          </a:ln>
          <a:effectLst/>
        </p:spPr>
      </p:cxnSp>
      <p:sp>
        <p:nvSpPr>
          <p:cNvPr id="14" name="Rectangle 13">
            <a:extLst>
              <a:ext uri="{FF2B5EF4-FFF2-40B4-BE49-F238E27FC236}">
                <a16:creationId xmlns:a16="http://schemas.microsoft.com/office/drawing/2014/main" id="{C0B63E0C-28B2-225C-740B-B64F41265C11}"/>
              </a:ext>
            </a:extLst>
          </p:cNvPr>
          <p:cNvSpPr/>
          <p:nvPr/>
        </p:nvSpPr>
        <p:spPr>
          <a:xfrm>
            <a:off x="8740141" y="1752600"/>
            <a:ext cx="2209798" cy="1446550"/>
          </a:xfrm>
          <a:prstGeom prst="rect">
            <a:avLst/>
          </a:prstGeom>
          <a:solidFill>
            <a:schemeClr val="accent3">
              <a:lumMod val="95000"/>
            </a:schemeClr>
          </a:solidFill>
        </p:spPr>
        <p:txBody>
          <a:bodyPr wrap="square">
            <a:spAutoFit/>
          </a:bodyPr>
          <a:lstStyle/>
          <a:p>
            <a:pPr marL="0" lvl="1"/>
            <a:r>
              <a:rPr lang="en-US" sz="2200" dirty="0">
                <a:solidFill>
                  <a:schemeClr val="tx1">
                    <a:lumMod val="50000"/>
                  </a:schemeClr>
                </a:solidFill>
              </a:rPr>
              <a:t>Only get 3-month data is your download speed is slow</a:t>
            </a:r>
          </a:p>
        </p:txBody>
      </p:sp>
      <p:cxnSp>
        <p:nvCxnSpPr>
          <p:cNvPr id="15" name="Straight Arrow Connector 14">
            <a:extLst>
              <a:ext uri="{FF2B5EF4-FFF2-40B4-BE49-F238E27FC236}">
                <a16:creationId xmlns:a16="http://schemas.microsoft.com/office/drawing/2014/main" id="{7C7C2EEF-FD0B-B9E0-6B2C-5DC92A7B1428}"/>
              </a:ext>
            </a:extLst>
          </p:cNvPr>
          <p:cNvCxnSpPr>
            <a:cxnSpLocks/>
          </p:cNvCxnSpPr>
          <p:nvPr/>
        </p:nvCxnSpPr>
        <p:spPr bwMode="auto">
          <a:xfrm flipH="1">
            <a:off x="7099663" y="4191000"/>
            <a:ext cx="1815737" cy="200055"/>
          </a:xfrm>
          <a:prstGeom prst="straightConnector1">
            <a:avLst/>
          </a:prstGeom>
          <a:noFill/>
          <a:ln w="41275" cap="flat" cmpd="sng" algn="ctr">
            <a:solidFill>
              <a:schemeClr val="tx1"/>
            </a:solidFill>
            <a:prstDash val="solid"/>
            <a:round/>
            <a:headEnd type="none" w="med" len="med"/>
            <a:tailEnd type="arrow"/>
          </a:ln>
          <a:effectLst/>
        </p:spPr>
      </p:cxnSp>
      <p:sp>
        <p:nvSpPr>
          <p:cNvPr id="17" name="Rectangle 16">
            <a:extLst>
              <a:ext uri="{FF2B5EF4-FFF2-40B4-BE49-F238E27FC236}">
                <a16:creationId xmlns:a16="http://schemas.microsoft.com/office/drawing/2014/main" id="{1659D3D8-C478-6C54-6100-12DEA73A1113}"/>
              </a:ext>
            </a:extLst>
          </p:cNvPr>
          <p:cNvSpPr/>
          <p:nvPr/>
        </p:nvSpPr>
        <p:spPr>
          <a:xfrm>
            <a:off x="9137470" y="3627120"/>
            <a:ext cx="2209798" cy="1107996"/>
          </a:xfrm>
          <a:prstGeom prst="rect">
            <a:avLst/>
          </a:prstGeom>
          <a:solidFill>
            <a:schemeClr val="accent3">
              <a:lumMod val="95000"/>
            </a:schemeClr>
          </a:solidFill>
        </p:spPr>
        <p:txBody>
          <a:bodyPr wrap="square">
            <a:spAutoFit/>
          </a:bodyPr>
          <a:lstStyle/>
          <a:p>
            <a:pPr marL="0" lvl="1"/>
            <a:r>
              <a:rPr lang="en-US" sz="2200" dirty="0">
                <a:solidFill>
                  <a:schemeClr val="tx1">
                    <a:lumMod val="50000"/>
                  </a:schemeClr>
                </a:solidFill>
              </a:rPr>
              <a:t>Data for current year, updated daily</a:t>
            </a:r>
          </a:p>
        </p:txBody>
      </p:sp>
      <p:cxnSp>
        <p:nvCxnSpPr>
          <p:cNvPr id="18" name="Straight Arrow Connector 17">
            <a:extLst>
              <a:ext uri="{FF2B5EF4-FFF2-40B4-BE49-F238E27FC236}">
                <a16:creationId xmlns:a16="http://schemas.microsoft.com/office/drawing/2014/main" id="{5A300BDA-95D5-79FF-F502-F12E80565200}"/>
              </a:ext>
            </a:extLst>
          </p:cNvPr>
          <p:cNvCxnSpPr>
            <a:cxnSpLocks/>
          </p:cNvCxnSpPr>
          <p:nvPr/>
        </p:nvCxnSpPr>
        <p:spPr bwMode="auto">
          <a:xfrm flipH="1">
            <a:off x="6945086" y="5562600"/>
            <a:ext cx="1894114" cy="119683"/>
          </a:xfrm>
          <a:prstGeom prst="straightConnector1">
            <a:avLst/>
          </a:prstGeom>
          <a:noFill/>
          <a:ln w="41275" cap="flat" cmpd="sng" algn="ctr">
            <a:solidFill>
              <a:schemeClr val="tx1"/>
            </a:solidFill>
            <a:prstDash val="solid"/>
            <a:round/>
            <a:headEnd type="none" w="med" len="med"/>
            <a:tailEnd type="arrow"/>
          </a:ln>
          <a:effectLst/>
        </p:spPr>
      </p:cxnSp>
      <p:sp>
        <p:nvSpPr>
          <p:cNvPr id="20" name="Rectangle 19">
            <a:extLst>
              <a:ext uri="{FF2B5EF4-FFF2-40B4-BE49-F238E27FC236}">
                <a16:creationId xmlns:a16="http://schemas.microsoft.com/office/drawing/2014/main" id="{DC1457B7-3A1F-5CC1-C27D-19285E64FC98}"/>
              </a:ext>
            </a:extLst>
          </p:cNvPr>
          <p:cNvSpPr/>
          <p:nvPr/>
        </p:nvSpPr>
        <p:spPr>
          <a:xfrm>
            <a:off x="8991600" y="4892040"/>
            <a:ext cx="3048000" cy="1446550"/>
          </a:xfrm>
          <a:prstGeom prst="rect">
            <a:avLst/>
          </a:prstGeom>
          <a:solidFill>
            <a:schemeClr val="accent3">
              <a:lumMod val="95000"/>
            </a:schemeClr>
          </a:solidFill>
        </p:spPr>
        <p:txBody>
          <a:bodyPr wrap="square">
            <a:spAutoFit/>
          </a:bodyPr>
          <a:lstStyle/>
          <a:p>
            <a:pPr marL="0" lvl="1"/>
            <a:r>
              <a:rPr lang="en-US" sz="2200" dirty="0">
                <a:solidFill>
                  <a:schemeClr val="tx1">
                    <a:lumMod val="50000"/>
                  </a:schemeClr>
                </a:solidFill>
              </a:rPr>
              <a:t>Historical data; that is, a onetime download; getting a decade took me about 4 minutes</a:t>
            </a:r>
          </a:p>
        </p:txBody>
      </p:sp>
      <p:pic>
        <p:nvPicPr>
          <p:cNvPr id="3" name="Picture 2">
            <a:extLst>
              <a:ext uri="{FF2B5EF4-FFF2-40B4-BE49-F238E27FC236}">
                <a16:creationId xmlns:a16="http://schemas.microsoft.com/office/drawing/2014/main" id="{E95CCBC8-9B38-C208-BBF5-0D15F431E79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04800" y="1447800"/>
            <a:ext cx="5029200" cy="4572000"/>
          </a:xfrm>
          <a:prstGeom prst="rect">
            <a:avLst/>
          </a:prstGeom>
        </p:spPr>
      </p:pic>
    </p:spTree>
    <p:extLst>
      <p:ext uri="{BB962C8B-B14F-4D97-AF65-F5344CB8AC3E}">
        <p14:creationId xmlns:p14="http://schemas.microsoft.com/office/powerpoint/2010/main" val="3295926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A049E-3737-64B2-8FF8-E8582871206F}"/>
              </a:ext>
            </a:extLst>
          </p:cNvPr>
          <p:cNvSpPr>
            <a:spLocks noGrp="1"/>
          </p:cNvSpPr>
          <p:nvPr>
            <p:ph type="title"/>
          </p:nvPr>
        </p:nvSpPr>
        <p:spPr/>
        <p:txBody>
          <a:bodyPr/>
          <a:lstStyle/>
          <a:p>
            <a:r>
              <a:rPr lang="en-US" dirty="0"/>
              <a:t>Hands-On: Visualizing and Using Weather</a:t>
            </a:r>
          </a:p>
        </p:txBody>
      </p:sp>
      <p:sp>
        <p:nvSpPr>
          <p:cNvPr id="3" name="Content Placeholder 2">
            <a:extLst>
              <a:ext uri="{FF2B5EF4-FFF2-40B4-BE49-F238E27FC236}">
                <a16:creationId xmlns:a16="http://schemas.microsoft.com/office/drawing/2014/main" id="{F2D816A3-F820-85F1-0914-8C8254ACDAD3}"/>
              </a:ext>
            </a:extLst>
          </p:cNvPr>
          <p:cNvSpPr>
            <a:spLocks noGrp="1"/>
          </p:cNvSpPr>
          <p:nvPr>
            <p:ph idx="1"/>
          </p:nvPr>
        </p:nvSpPr>
        <p:spPr/>
        <p:txBody>
          <a:bodyPr/>
          <a:lstStyle/>
          <a:p>
            <a:r>
              <a:rPr lang="en-US" dirty="0"/>
              <a:t>Example North America weather for the first part of 2024, and a recent forecast, have been including in the Talk_17 directory</a:t>
            </a:r>
          </a:p>
          <a:p>
            <a:r>
              <a:rPr lang="en-US" dirty="0"/>
              <a:t>First demonstration shows the use of weather without a power grid</a:t>
            </a:r>
          </a:p>
          <a:p>
            <a:r>
              <a:rPr lang="en-US" dirty="0"/>
              <a:t>Open any case (e.g., the 37 bus case in the Talk_17 directory)</a:t>
            </a:r>
          </a:p>
          <a:p>
            <a:r>
              <a:rPr lang="en-US" dirty="0"/>
              <a:t>Go to </a:t>
            </a:r>
            <a:r>
              <a:rPr lang="en-US" b="1" dirty="0"/>
              <a:t>Tools, Weather, Weather Models and Information</a:t>
            </a:r>
            <a:r>
              <a:rPr lang="en-US" dirty="0"/>
              <a:t>; go to the </a:t>
            </a:r>
            <a:r>
              <a:rPr lang="en-US" b="1" dirty="0"/>
              <a:t>Weather Stations </a:t>
            </a:r>
            <a:r>
              <a:rPr lang="en-US" dirty="0"/>
              <a:t>page; in the Load Historical Weather from *.pww Files click on Browse to change the weather directory to the Talk_17 directory</a:t>
            </a:r>
          </a:p>
          <a:p>
            <a:r>
              <a:rPr lang="en-US" dirty="0"/>
              <a:t>Enter a date and time between 1/1/2024 and 3/10/24, then click </a:t>
            </a:r>
            <a:r>
              <a:rPr lang="en-US" b="1" dirty="0"/>
              <a:t>Just Get Weather for Desired Date</a:t>
            </a:r>
          </a:p>
          <a:p>
            <a:pPr lvl="1"/>
            <a:r>
              <a:rPr lang="en-US" dirty="0"/>
              <a:t>This loads the data; if desired it can be easily contoured using one of the displays in the directory</a:t>
            </a:r>
          </a:p>
          <a:p>
            <a:endParaRPr lang="en-US" dirty="0"/>
          </a:p>
        </p:txBody>
      </p:sp>
    </p:spTree>
    <p:extLst>
      <p:ext uri="{BB962C8B-B14F-4D97-AF65-F5344CB8AC3E}">
        <p14:creationId xmlns:p14="http://schemas.microsoft.com/office/powerpoint/2010/main" val="273067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241B71-A185-4CF3-9543-A110BA254A11}"/>
              </a:ext>
            </a:extLst>
          </p:cNvPr>
          <p:cNvPicPr>
            <a:picLocks noChangeAspect="1"/>
          </p:cNvPicPr>
          <p:nvPr/>
        </p:nvPicPr>
        <p:blipFill>
          <a:blip r:embed="rId2"/>
          <a:stretch>
            <a:fillRect/>
          </a:stretch>
        </p:blipFill>
        <p:spPr>
          <a:xfrm>
            <a:off x="989913" y="2357635"/>
            <a:ext cx="6732684" cy="4195565"/>
          </a:xfrm>
          <a:prstGeom prst="rect">
            <a:avLst/>
          </a:prstGeom>
        </p:spPr>
      </p:pic>
      <p:sp>
        <p:nvSpPr>
          <p:cNvPr id="2" name="Title 1">
            <a:extLst>
              <a:ext uri="{FF2B5EF4-FFF2-40B4-BE49-F238E27FC236}">
                <a16:creationId xmlns:a16="http://schemas.microsoft.com/office/drawing/2014/main" id="{E0419730-F5C3-EDC6-8FBE-E3D452196950}"/>
              </a:ext>
            </a:extLst>
          </p:cNvPr>
          <p:cNvSpPr>
            <a:spLocks noGrp="1"/>
          </p:cNvSpPr>
          <p:nvPr>
            <p:ph type="title"/>
          </p:nvPr>
        </p:nvSpPr>
        <p:spPr/>
        <p:txBody>
          <a:bodyPr/>
          <a:lstStyle/>
          <a:p>
            <a:r>
              <a:rPr lang="en-US" dirty="0"/>
              <a:t>Viewing Weather for an Hour (Using Talk_17 data) </a:t>
            </a:r>
          </a:p>
        </p:txBody>
      </p:sp>
      <p:sp>
        <p:nvSpPr>
          <p:cNvPr id="3" name="Content Placeholder 2">
            <a:extLst>
              <a:ext uri="{FF2B5EF4-FFF2-40B4-BE49-F238E27FC236}">
                <a16:creationId xmlns:a16="http://schemas.microsoft.com/office/drawing/2014/main" id="{D237BEA6-0C05-E574-BC27-EF6CAB38C9C8}"/>
              </a:ext>
            </a:extLst>
          </p:cNvPr>
          <p:cNvSpPr>
            <a:spLocks noGrp="1"/>
          </p:cNvSpPr>
          <p:nvPr>
            <p:ph idx="1"/>
          </p:nvPr>
        </p:nvSpPr>
        <p:spPr/>
        <p:txBody>
          <a:bodyPr/>
          <a:lstStyle/>
          <a:p>
            <a:r>
              <a:rPr lang="en-US" dirty="0"/>
              <a:t>Goto </a:t>
            </a:r>
            <a:r>
              <a:rPr lang="en-US" b="1" dirty="0"/>
              <a:t>Tools, Weather, Weather Models and Information</a:t>
            </a:r>
            <a:r>
              <a:rPr lang="en-US" dirty="0"/>
              <a:t>, Weather Stations Page to view the weather for any valid time</a:t>
            </a:r>
          </a:p>
        </p:txBody>
      </p:sp>
      <p:cxnSp>
        <p:nvCxnSpPr>
          <p:cNvPr id="8" name="Straight Arrow Connector 7">
            <a:extLst>
              <a:ext uri="{FF2B5EF4-FFF2-40B4-BE49-F238E27FC236}">
                <a16:creationId xmlns:a16="http://schemas.microsoft.com/office/drawing/2014/main" id="{8E1559C5-09F2-E56E-FC6D-148D2629F27C}"/>
              </a:ext>
            </a:extLst>
          </p:cNvPr>
          <p:cNvCxnSpPr>
            <a:cxnSpLocks/>
          </p:cNvCxnSpPr>
          <p:nvPr/>
        </p:nvCxnSpPr>
        <p:spPr bwMode="auto">
          <a:xfrm flipH="1">
            <a:off x="4953000" y="2455871"/>
            <a:ext cx="1587046" cy="704824"/>
          </a:xfrm>
          <a:prstGeom prst="straightConnector1">
            <a:avLst/>
          </a:prstGeom>
          <a:noFill/>
          <a:ln w="41275" cap="flat" cmpd="sng" algn="ctr">
            <a:solidFill>
              <a:schemeClr val="tx1"/>
            </a:solidFill>
            <a:prstDash val="solid"/>
            <a:round/>
            <a:headEnd type="none" w="med" len="med"/>
            <a:tailEnd type="arrow"/>
          </a:ln>
          <a:effectLst/>
        </p:spPr>
      </p:cxnSp>
      <p:sp>
        <p:nvSpPr>
          <p:cNvPr id="10" name="TextBox 9">
            <a:extLst>
              <a:ext uri="{FF2B5EF4-FFF2-40B4-BE49-F238E27FC236}">
                <a16:creationId xmlns:a16="http://schemas.microsoft.com/office/drawing/2014/main" id="{4CC0A6A6-18A3-BB61-4F8D-AA6C3832BBB1}"/>
              </a:ext>
            </a:extLst>
          </p:cNvPr>
          <p:cNvSpPr txBox="1"/>
          <p:nvPr/>
        </p:nvSpPr>
        <p:spPr>
          <a:xfrm>
            <a:off x="6629400" y="2181651"/>
            <a:ext cx="3352800" cy="461665"/>
          </a:xfrm>
          <a:prstGeom prst="rect">
            <a:avLst/>
          </a:prstGeom>
          <a:solidFill>
            <a:schemeClr val="accent3">
              <a:lumMod val="95000"/>
            </a:schemeClr>
          </a:solidFill>
        </p:spPr>
        <p:txBody>
          <a:bodyPr wrap="square" rtlCol="0">
            <a:spAutoFit/>
          </a:bodyPr>
          <a:lstStyle/>
          <a:p>
            <a:r>
              <a:rPr lang="en-US" sz="2400" dirty="0">
                <a:solidFill>
                  <a:schemeClr val="tx1">
                    <a:lumMod val="50000"/>
                  </a:schemeClr>
                </a:solidFill>
              </a:rPr>
              <a:t>Directory for pww files</a:t>
            </a:r>
          </a:p>
        </p:txBody>
      </p:sp>
      <p:cxnSp>
        <p:nvCxnSpPr>
          <p:cNvPr id="11" name="Straight Arrow Connector 10">
            <a:extLst>
              <a:ext uri="{FF2B5EF4-FFF2-40B4-BE49-F238E27FC236}">
                <a16:creationId xmlns:a16="http://schemas.microsoft.com/office/drawing/2014/main" id="{6E92ED63-3A9B-2568-AB41-E735E8244D6D}"/>
              </a:ext>
            </a:extLst>
          </p:cNvPr>
          <p:cNvCxnSpPr>
            <a:cxnSpLocks/>
          </p:cNvCxnSpPr>
          <p:nvPr/>
        </p:nvCxnSpPr>
        <p:spPr bwMode="auto">
          <a:xfrm flipH="1">
            <a:off x="4876800" y="3627119"/>
            <a:ext cx="3505200" cy="0"/>
          </a:xfrm>
          <a:prstGeom prst="straightConnector1">
            <a:avLst/>
          </a:prstGeom>
          <a:noFill/>
          <a:ln w="41275" cap="flat" cmpd="sng" algn="ctr">
            <a:solidFill>
              <a:schemeClr val="tx1"/>
            </a:solidFill>
            <a:prstDash val="solid"/>
            <a:round/>
            <a:headEnd type="none" w="med" len="med"/>
            <a:tailEnd type="arrow"/>
          </a:ln>
          <a:effectLst/>
        </p:spPr>
      </p:cxnSp>
      <p:sp>
        <p:nvSpPr>
          <p:cNvPr id="13" name="TextBox 12">
            <a:extLst>
              <a:ext uri="{FF2B5EF4-FFF2-40B4-BE49-F238E27FC236}">
                <a16:creationId xmlns:a16="http://schemas.microsoft.com/office/drawing/2014/main" id="{BB8B154C-5DD0-94CC-F480-C15F3E248695}"/>
              </a:ext>
            </a:extLst>
          </p:cNvPr>
          <p:cNvSpPr txBox="1"/>
          <p:nvPr/>
        </p:nvSpPr>
        <p:spPr>
          <a:xfrm>
            <a:off x="8693332" y="2842289"/>
            <a:ext cx="3352800" cy="1569660"/>
          </a:xfrm>
          <a:prstGeom prst="rect">
            <a:avLst/>
          </a:prstGeom>
          <a:solidFill>
            <a:schemeClr val="accent3">
              <a:lumMod val="95000"/>
            </a:schemeClr>
          </a:solidFill>
        </p:spPr>
        <p:txBody>
          <a:bodyPr wrap="square" rtlCol="0">
            <a:spAutoFit/>
          </a:bodyPr>
          <a:lstStyle/>
          <a:p>
            <a:r>
              <a:rPr lang="en-US" sz="2400" dirty="0">
                <a:solidFill>
                  <a:schemeClr val="tx1">
                    <a:lumMod val="50000"/>
                  </a:schemeClr>
                </a:solidFill>
              </a:rPr>
              <a:t>Enter the day and hour;</a:t>
            </a:r>
            <a:br>
              <a:rPr lang="en-US" sz="2400" dirty="0">
                <a:solidFill>
                  <a:schemeClr val="tx1">
                    <a:lumMod val="50000"/>
                  </a:schemeClr>
                </a:solidFill>
              </a:rPr>
            </a:br>
            <a:r>
              <a:rPr lang="en-US" sz="2400" dirty="0">
                <a:solidFill>
                  <a:schemeClr val="tx1">
                    <a:lumMod val="50000"/>
                  </a:schemeClr>
                </a:solidFill>
              </a:rPr>
              <a:t>note, all times are Coordinated Universal Time (UTC)</a:t>
            </a:r>
          </a:p>
        </p:txBody>
      </p:sp>
      <p:cxnSp>
        <p:nvCxnSpPr>
          <p:cNvPr id="14" name="Straight Arrow Connector 13">
            <a:extLst>
              <a:ext uri="{FF2B5EF4-FFF2-40B4-BE49-F238E27FC236}">
                <a16:creationId xmlns:a16="http://schemas.microsoft.com/office/drawing/2014/main" id="{46EC2627-02E0-7EF5-4490-5DBE92DE14D0}"/>
              </a:ext>
            </a:extLst>
          </p:cNvPr>
          <p:cNvCxnSpPr>
            <a:cxnSpLocks/>
          </p:cNvCxnSpPr>
          <p:nvPr/>
        </p:nvCxnSpPr>
        <p:spPr bwMode="auto">
          <a:xfrm flipH="1" flipV="1">
            <a:off x="4114800" y="3822610"/>
            <a:ext cx="3505200" cy="977990"/>
          </a:xfrm>
          <a:prstGeom prst="straightConnector1">
            <a:avLst/>
          </a:prstGeom>
          <a:noFill/>
          <a:ln w="41275" cap="flat" cmpd="sng" algn="ctr">
            <a:solidFill>
              <a:schemeClr val="tx1"/>
            </a:solidFill>
            <a:prstDash val="solid"/>
            <a:round/>
            <a:headEnd type="none" w="med" len="med"/>
            <a:tailEnd type="arrow"/>
          </a:ln>
          <a:effectLst/>
        </p:spPr>
      </p:cxnSp>
      <p:sp>
        <p:nvSpPr>
          <p:cNvPr id="16" name="TextBox 15">
            <a:extLst>
              <a:ext uri="{FF2B5EF4-FFF2-40B4-BE49-F238E27FC236}">
                <a16:creationId xmlns:a16="http://schemas.microsoft.com/office/drawing/2014/main" id="{FE307D3E-251D-6E10-4417-4F06F79C17DC}"/>
              </a:ext>
            </a:extLst>
          </p:cNvPr>
          <p:cNvSpPr txBox="1"/>
          <p:nvPr/>
        </p:nvSpPr>
        <p:spPr>
          <a:xfrm>
            <a:off x="7754166" y="4536046"/>
            <a:ext cx="4090308" cy="1200329"/>
          </a:xfrm>
          <a:prstGeom prst="rect">
            <a:avLst/>
          </a:prstGeom>
          <a:solidFill>
            <a:schemeClr val="accent3">
              <a:lumMod val="95000"/>
            </a:schemeClr>
          </a:solidFill>
        </p:spPr>
        <p:txBody>
          <a:bodyPr wrap="square" rtlCol="0">
            <a:spAutoFit/>
          </a:bodyPr>
          <a:lstStyle/>
          <a:p>
            <a:r>
              <a:rPr lang="en-US" sz="2400" dirty="0">
                <a:solidFill>
                  <a:schemeClr val="tx1">
                    <a:lumMod val="50000"/>
                  </a:schemeClr>
                </a:solidFill>
              </a:rPr>
              <a:t>Click </a:t>
            </a:r>
            <a:r>
              <a:rPr lang="en-US" sz="2400" b="1" dirty="0">
                <a:solidFill>
                  <a:schemeClr val="tx1">
                    <a:lumMod val="50000"/>
                  </a:schemeClr>
                </a:solidFill>
              </a:rPr>
              <a:t>Just Get Weather for Desired Date </a:t>
            </a:r>
            <a:r>
              <a:rPr lang="en-US" sz="2400" dirty="0">
                <a:solidFill>
                  <a:schemeClr val="tx1">
                    <a:lumMod val="50000"/>
                  </a:schemeClr>
                </a:solidFill>
              </a:rPr>
              <a:t>to get the weather; it takes about a second</a:t>
            </a:r>
          </a:p>
        </p:txBody>
      </p:sp>
    </p:spTree>
    <p:extLst>
      <p:ext uri="{BB962C8B-B14F-4D97-AF65-F5344CB8AC3E}">
        <p14:creationId xmlns:p14="http://schemas.microsoft.com/office/powerpoint/2010/main" val="1533611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134E-31C8-9DB3-389B-1DA31C640F25}"/>
              </a:ext>
            </a:extLst>
          </p:cNvPr>
          <p:cNvSpPr>
            <a:spLocks noGrp="1"/>
          </p:cNvSpPr>
          <p:nvPr>
            <p:ph type="title"/>
          </p:nvPr>
        </p:nvSpPr>
        <p:spPr/>
        <p:txBody>
          <a:bodyPr/>
          <a:lstStyle/>
          <a:p>
            <a:r>
              <a:rPr lang="en-US" dirty="0"/>
              <a:t>Example Weather Contour</a:t>
            </a:r>
          </a:p>
        </p:txBody>
      </p:sp>
      <p:pic>
        <p:nvPicPr>
          <p:cNvPr id="5" name="Picture 4">
            <a:extLst>
              <a:ext uri="{FF2B5EF4-FFF2-40B4-BE49-F238E27FC236}">
                <a16:creationId xmlns:a16="http://schemas.microsoft.com/office/drawing/2014/main" id="{8F4C92B8-2944-7DF9-2AD8-F48B46727DD3}"/>
              </a:ext>
            </a:extLst>
          </p:cNvPr>
          <p:cNvPicPr>
            <a:picLocks noChangeAspect="1"/>
          </p:cNvPicPr>
          <p:nvPr/>
        </p:nvPicPr>
        <p:blipFill>
          <a:blip r:embed="rId2"/>
          <a:stretch>
            <a:fillRect/>
          </a:stretch>
        </p:blipFill>
        <p:spPr>
          <a:xfrm>
            <a:off x="762000" y="1445417"/>
            <a:ext cx="9906624" cy="4732735"/>
          </a:xfrm>
          <a:prstGeom prst="rect">
            <a:avLst/>
          </a:prstGeom>
        </p:spPr>
      </p:pic>
      <p:cxnSp>
        <p:nvCxnSpPr>
          <p:cNvPr id="6" name="Straight Arrow Connector 5">
            <a:extLst>
              <a:ext uri="{FF2B5EF4-FFF2-40B4-BE49-F238E27FC236}">
                <a16:creationId xmlns:a16="http://schemas.microsoft.com/office/drawing/2014/main" id="{A917298E-4154-62E2-024D-078314AA1819}"/>
              </a:ext>
            </a:extLst>
          </p:cNvPr>
          <p:cNvCxnSpPr>
            <a:cxnSpLocks/>
          </p:cNvCxnSpPr>
          <p:nvPr/>
        </p:nvCxnSpPr>
        <p:spPr bwMode="auto">
          <a:xfrm flipH="1">
            <a:off x="8985903" y="3276600"/>
            <a:ext cx="990600" cy="95224"/>
          </a:xfrm>
          <a:prstGeom prst="straightConnector1">
            <a:avLst/>
          </a:prstGeom>
          <a:noFill/>
          <a:ln w="41275" cap="flat" cmpd="sng" algn="ctr">
            <a:solidFill>
              <a:schemeClr val="tx1"/>
            </a:solidFill>
            <a:prstDash val="solid"/>
            <a:round/>
            <a:headEnd type="none" w="med" len="med"/>
            <a:tailEnd type="arrow"/>
          </a:ln>
          <a:effectLst/>
        </p:spPr>
      </p:cxnSp>
      <p:sp>
        <p:nvSpPr>
          <p:cNvPr id="8" name="TextBox 7">
            <a:extLst>
              <a:ext uri="{FF2B5EF4-FFF2-40B4-BE49-F238E27FC236}">
                <a16:creationId xmlns:a16="http://schemas.microsoft.com/office/drawing/2014/main" id="{12363059-46B9-E26F-A8D7-8BB9BB9C07AD}"/>
              </a:ext>
            </a:extLst>
          </p:cNvPr>
          <p:cNvSpPr txBox="1"/>
          <p:nvPr/>
        </p:nvSpPr>
        <p:spPr>
          <a:xfrm>
            <a:off x="10141132" y="2459504"/>
            <a:ext cx="2050868" cy="1938992"/>
          </a:xfrm>
          <a:prstGeom prst="rect">
            <a:avLst/>
          </a:prstGeom>
          <a:solidFill>
            <a:schemeClr val="accent3">
              <a:lumMod val="95000"/>
            </a:schemeClr>
          </a:solidFill>
        </p:spPr>
        <p:txBody>
          <a:bodyPr wrap="square" rtlCol="0">
            <a:spAutoFit/>
          </a:bodyPr>
          <a:lstStyle/>
          <a:p>
            <a:r>
              <a:rPr lang="en-US" sz="2400" dirty="0">
                <a:solidFill>
                  <a:schemeClr val="tx1">
                    <a:lumMod val="50000"/>
                  </a:schemeClr>
                </a:solidFill>
              </a:rPr>
              <a:t>The contour labels can easily be customized or removed</a:t>
            </a:r>
          </a:p>
        </p:txBody>
      </p:sp>
    </p:spTree>
    <p:extLst>
      <p:ext uri="{BB962C8B-B14F-4D97-AF65-F5344CB8AC3E}">
        <p14:creationId xmlns:p14="http://schemas.microsoft.com/office/powerpoint/2010/main" val="2008706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2738-44F7-B46D-F6E6-8B16AE8B55D4}"/>
              </a:ext>
            </a:extLst>
          </p:cNvPr>
          <p:cNvSpPr>
            <a:spLocks noGrp="1"/>
          </p:cNvSpPr>
          <p:nvPr>
            <p:ph type="title"/>
          </p:nvPr>
        </p:nvSpPr>
        <p:spPr/>
        <p:txBody>
          <a:bodyPr/>
          <a:lstStyle/>
          <a:p>
            <a:r>
              <a:rPr lang="en-US" dirty="0"/>
              <a:t>Available ERA5 Historical Fields in PowerWorld</a:t>
            </a:r>
          </a:p>
        </p:txBody>
      </p:sp>
      <p:sp>
        <p:nvSpPr>
          <p:cNvPr id="3" name="Content Placeholder 2">
            <a:extLst>
              <a:ext uri="{FF2B5EF4-FFF2-40B4-BE49-F238E27FC236}">
                <a16:creationId xmlns:a16="http://schemas.microsoft.com/office/drawing/2014/main" id="{3CA3B949-6E2C-8992-5FB9-5CC1CEFEA8A9}"/>
              </a:ext>
            </a:extLst>
          </p:cNvPr>
          <p:cNvSpPr>
            <a:spLocks noGrp="1"/>
          </p:cNvSpPr>
          <p:nvPr>
            <p:ph idx="1"/>
          </p:nvPr>
        </p:nvSpPr>
        <p:spPr/>
        <p:txBody>
          <a:bodyPr/>
          <a:lstStyle/>
          <a:p>
            <a:r>
              <a:rPr lang="en-US" dirty="0"/>
              <a:t>The ERA5 dataset has hundreds of different values; currently we are using eight of them</a:t>
            </a:r>
          </a:p>
          <a:p>
            <a:pPr lvl="1"/>
            <a:r>
              <a:rPr lang="en-US" dirty="0"/>
              <a:t>Surface temperature, surface dew point</a:t>
            </a:r>
          </a:p>
          <a:p>
            <a:pPr lvl="1"/>
            <a:r>
              <a:rPr lang="en-US" dirty="0"/>
              <a:t>Wind speed at 10m, wind direction at 10m</a:t>
            </a:r>
          </a:p>
          <a:p>
            <a:pPr lvl="1"/>
            <a:r>
              <a:rPr lang="en-US" dirty="0"/>
              <a:t>Wind speed at 100m</a:t>
            </a:r>
          </a:p>
          <a:p>
            <a:pPr lvl="1"/>
            <a:r>
              <a:rPr lang="en-US" dirty="0"/>
              <a:t>Total cloud cover (which takes into account all the layers)</a:t>
            </a:r>
          </a:p>
          <a:p>
            <a:pPr lvl="1"/>
            <a:r>
              <a:rPr lang="en-US" dirty="0"/>
              <a:t>Total sky direct short-wave (solar) radiation at surface (fdir); used to get the direct horizontal irradiance and the Direct Normal Irradiance (DNI)</a:t>
            </a:r>
            <a:endParaRPr lang="en-US" kern="0" dirty="0">
              <a:effectLst/>
              <a:ea typeface="Calibri" panose="020F0502020204030204" pitchFamily="34" charset="0"/>
            </a:endParaRPr>
          </a:p>
          <a:p>
            <a:pPr lvl="1"/>
            <a:r>
              <a:rPr lang="en-US" kern="0" dirty="0">
                <a:effectLst/>
                <a:ea typeface="Calibri" panose="020F0502020204030204" pitchFamily="34" charset="0"/>
              </a:rPr>
              <a:t>Surface short-wave (solar) radiation downwards (</a:t>
            </a:r>
            <a:r>
              <a:rPr lang="en-US" dirty="0">
                <a:ea typeface="Calibri" panose="020F0502020204030204" pitchFamily="34" charset="0"/>
              </a:rPr>
              <a:t>ssrd</a:t>
            </a:r>
            <a:r>
              <a:rPr lang="en-US" kern="0" dirty="0">
                <a:effectLst/>
                <a:ea typeface="Calibri" panose="020F0502020204030204" pitchFamily="34" charset="0"/>
              </a:rPr>
              <a:t>)</a:t>
            </a:r>
            <a:r>
              <a:rPr lang="en-US" dirty="0">
                <a:ea typeface="Calibri" panose="020F0502020204030204" pitchFamily="34" charset="0"/>
              </a:rPr>
              <a:t>; this is used with the direct horizontal irradiance to get the Diffuse Horizontal Irradiance</a:t>
            </a:r>
          </a:p>
          <a:p>
            <a:pPr lvl="1"/>
            <a:r>
              <a:rPr lang="en-US" dirty="0">
                <a:ea typeface="Calibri" panose="020F0502020204030204" pitchFamily="34" charset="0"/>
              </a:rPr>
              <a:t>Derived values like humidity are also available</a:t>
            </a:r>
          </a:p>
          <a:p>
            <a:pPr lvl="1"/>
            <a:r>
              <a:rPr lang="en-US" dirty="0">
                <a:ea typeface="Calibri" panose="020F0502020204030204" pitchFamily="34" charset="0"/>
              </a:rPr>
              <a:t>Other values could be used, like 10m wind gusts and icing estimates</a:t>
            </a:r>
            <a:endParaRPr lang="en-US" dirty="0"/>
          </a:p>
          <a:p>
            <a:pPr lvl="1"/>
            <a:endParaRPr lang="en-US" dirty="0"/>
          </a:p>
        </p:txBody>
      </p:sp>
    </p:spTree>
    <p:extLst>
      <p:ext uri="{BB962C8B-B14F-4D97-AF65-F5344CB8AC3E}">
        <p14:creationId xmlns:p14="http://schemas.microsoft.com/office/powerpoint/2010/main" val="4026771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High-Impact, Low-Frequency Events</a:t>
            </a:r>
          </a:p>
        </p:txBody>
      </p:sp>
      <p:sp>
        <p:nvSpPr>
          <p:cNvPr id="3" name="Content Placeholder 2"/>
          <p:cNvSpPr>
            <a:spLocks noGrp="1"/>
          </p:cNvSpPr>
          <p:nvPr>
            <p:ph idx="1"/>
          </p:nvPr>
        </p:nvSpPr>
        <p:spPr/>
        <p:txBody>
          <a:bodyPr/>
          <a:lstStyle/>
          <a:p>
            <a:r>
              <a:rPr lang="en-US" dirty="0"/>
              <a:t>In order to enhance electric grid resiliency we need to consider the almost unthinkable events</a:t>
            </a:r>
          </a:p>
          <a:p>
            <a:r>
              <a:rPr lang="en-US" dirty="0"/>
              <a:t>These include what the </a:t>
            </a:r>
            <a:br>
              <a:rPr lang="en-US" dirty="0"/>
            </a:br>
            <a:r>
              <a:rPr lang="en-US" dirty="0"/>
              <a:t>North American Electric </a:t>
            </a:r>
            <a:br>
              <a:rPr lang="en-US" dirty="0"/>
            </a:br>
            <a:r>
              <a:rPr lang="en-US" dirty="0"/>
              <a:t>Reliability Corporation </a:t>
            </a:r>
            <a:br>
              <a:rPr lang="en-US" dirty="0"/>
            </a:br>
            <a:r>
              <a:rPr lang="en-US" dirty="0"/>
              <a:t>(NERC) calls High-Impact, </a:t>
            </a:r>
            <a:br>
              <a:rPr lang="en-US" dirty="0"/>
            </a:br>
            <a:r>
              <a:rPr lang="en-US" dirty="0"/>
              <a:t>Low-Frequency Events</a:t>
            </a:r>
            <a:br>
              <a:rPr lang="en-US" dirty="0"/>
            </a:br>
            <a:r>
              <a:rPr lang="en-US" dirty="0"/>
              <a:t>(HILFs); others call them </a:t>
            </a:r>
            <a:br>
              <a:rPr lang="en-US" dirty="0"/>
            </a:br>
            <a:r>
              <a:rPr lang="en-US" dirty="0"/>
              <a:t>black sky days, or severe resiliency events (SREs)</a:t>
            </a:r>
          </a:p>
          <a:p>
            <a:pPr lvl="1"/>
            <a:r>
              <a:rPr lang="en-US" dirty="0"/>
              <a:t>Large-scale, potentially long duration blackouts</a:t>
            </a:r>
          </a:p>
          <a:p>
            <a:pPr lvl="1"/>
            <a:r>
              <a:rPr lang="en-US" dirty="0"/>
              <a:t>HILFs identified by NERC were 1) a coordinated cyber, physical or blended attacks, 2) pandemics, 3) geomagnetic disturbances (GMDs), and 4) HEMPs </a:t>
            </a:r>
          </a:p>
        </p:txBody>
      </p:sp>
      <p:pic>
        <p:nvPicPr>
          <p:cNvPr id="4" name="Picture 3"/>
          <p:cNvPicPr/>
          <p:nvPr/>
        </p:nvPicPr>
        <p:blipFill rotWithShape="1">
          <a:blip r:embed="rId2" cstate="screen">
            <a:extLst>
              <a:ext uri="{28A0092B-C50C-407E-A947-70E740481C1C}">
                <a14:useLocalDpi xmlns:a14="http://schemas.microsoft.com/office/drawing/2010/main" val="0"/>
              </a:ext>
            </a:extLst>
          </a:blip>
          <a:srcRect l="4034" t="10046" r="2622" b="9432"/>
          <a:stretch/>
        </p:blipFill>
        <p:spPr bwMode="auto">
          <a:xfrm>
            <a:off x="6248400" y="1733159"/>
            <a:ext cx="4876800" cy="2653396"/>
          </a:xfrm>
          <a:prstGeom prst="rect">
            <a:avLst/>
          </a:prstGeom>
          <a:noFill/>
          <a:ln>
            <a:noFill/>
          </a:ln>
          <a:extLst>
            <a:ext uri="{53640926-AAD7-44D8-BBD7-CCE9431645EC}">
              <a14:shadowObscured xmlns:a14="http://schemas.microsoft.com/office/drawing/2010/main"/>
            </a:ext>
          </a:extLst>
        </p:spPr>
      </p:pic>
      <p:sp>
        <p:nvSpPr>
          <p:cNvPr id="5" name="Rectangle 4"/>
          <p:cNvSpPr/>
          <p:nvPr/>
        </p:nvSpPr>
        <p:spPr>
          <a:xfrm>
            <a:off x="7391400" y="4386555"/>
            <a:ext cx="2775119" cy="369332"/>
          </a:xfrm>
          <a:prstGeom prst="rect">
            <a:avLst/>
          </a:prstGeom>
        </p:spPr>
        <p:txBody>
          <a:bodyPr wrap="square">
            <a:spAutoFit/>
          </a:bodyPr>
          <a:lstStyle/>
          <a:p>
            <a:r>
              <a:rPr lang="en-US" sz="1800" dirty="0">
                <a:solidFill>
                  <a:schemeClr val="tx1">
                    <a:lumMod val="50000"/>
                  </a:schemeClr>
                </a:solidFill>
              </a:rPr>
              <a:t>Image Source: NERC, 2012</a:t>
            </a:r>
          </a:p>
        </p:txBody>
      </p:sp>
      <p:sp>
        <p:nvSpPr>
          <p:cNvPr id="6" name="Slide Number Placeholder 1">
            <a:extLst>
              <a:ext uri="{FF2B5EF4-FFF2-40B4-BE49-F238E27FC236}">
                <a16:creationId xmlns:a16="http://schemas.microsoft.com/office/drawing/2014/main" id="{E40FBC23-22B0-4DF3-F781-B5C700A88D40}"/>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3</a:t>
            </a:fld>
            <a:endParaRPr lang="en-US" dirty="0">
              <a:solidFill>
                <a:srgbClr val="1E0000"/>
              </a:solidFill>
            </a:endParaRPr>
          </a:p>
        </p:txBody>
      </p:sp>
    </p:spTree>
    <p:extLst>
      <p:ext uri="{BB962C8B-B14F-4D97-AF65-F5344CB8AC3E}">
        <p14:creationId xmlns:p14="http://schemas.microsoft.com/office/powerpoint/2010/main" val="210764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0368F6-0A86-2A58-CF22-9BBB81961970}"/>
              </a:ext>
            </a:extLst>
          </p:cNvPr>
          <p:cNvPicPr>
            <a:picLocks noChangeAspect="1"/>
          </p:cNvPicPr>
          <p:nvPr/>
        </p:nvPicPr>
        <p:blipFill rotWithShape="1">
          <a:blip r:embed="rId2"/>
          <a:srcRect l="1" t="1" r="47503" b="47722"/>
          <a:stretch/>
        </p:blipFill>
        <p:spPr>
          <a:xfrm>
            <a:off x="609600" y="1752599"/>
            <a:ext cx="8839200" cy="4798423"/>
          </a:xfrm>
          <a:prstGeom prst="rect">
            <a:avLst/>
          </a:prstGeom>
        </p:spPr>
      </p:pic>
      <p:sp>
        <p:nvSpPr>
          <p:cNvPr id="2" name="Title 1">
            <a:extLst>
              <a:ext uri="{FF2B5EF4-FFF2-40B4-BE49-F238E27FC236}">
                <a16:creationId xmlns:a16="http://schemas.microsoft.com/office/drawing/2014/main" id="{832F94DE-0ACE-0B9A-4D84-FDDA60A35589}"/>
              </a:ext>
            </a:extLst>
          </p:cNvPr>
          <p:cNvSpPr>
            <a:spLocks noGrp="1"/>
          </p:cNvSpPr>
          <p:nvPr>
            <p:ph type="title"/>
          </p:nvPr>
        </p:nvSpPr>
        <p:spPr/>
        <p:txBody>
          <a:bodyPr/>
          <a:lstStyle/>
          <a:p>
            <a:r>
              <a:rPr lang="en-US" dirty="0"/>
              <a:t>Saving Snapshot Weather in an Aux File</a:t>
            </a:r>
          </a:p>
        </p:txBody>
      </p:sp>
      <p:sp>
        <p:nvSpPr>
          <p:cNvPr id="3" name="Content Placeholder 2">
            <a:extLst>
              <a:ext uri="{FF2B5EF4-FFF2-40B4-BE49-F238E27FC236}">
                <a16:creationId xmlns:a16="http://schemas.microsoft.com/office/drawing/2014/main" id="{AA94E24D-825B-BF51-64B7-0B39820D6DE4}"/>
              </a:ext>
            </a:extLst>
          </p:cNvPr>
          <p:cNvSpPr>
            <a:spLocks noGrp="1"/>
          </p:cNvSpPr>
          <p:nvPr>
            <p:ph idx="1"/>
          </p:nvPr>
        </p:nvSpPr>
        <p:spPr>
          <a:xfrm>
            <a:off x="228600" y="1268185"/>
            <a:ext cx="11201400" cy="853440"/>
          </a:xfrm>
        </p:spPr>
        <p:txBody>
          <a:bodyPr/>
          <a:lstStyle/>
          <a:p>
            <a:r>
              <a:rPr lang="en-US" dirty="0"/>
              <a:t>Weather for a particular hour can be easily saved in an aux file</a:t>
            </a:r>
          </a:p>
        </p:txBody>
      </p:sp>
      <p:cxnSp>
        <p:nvCxnSpPr>
          <p:cNvPr id="6" name="Straight Arrow Connector 5">
            <a:extLst>
              <a:ext uri="{FF2B5EF4-FFF2-40B4-BE49-F238E27FC236}">
                <a16:creationId xmlns:a16="http://schemas.microsoft.com/office/drawing/2014/main" id="{FB71D7CE-8811-41B1-F53F-5CD23BC5A19C}"/>
              </a:ext>
            </a:extLst>
          </p:cNvPr>
          <p:cNvCxnSpPr>
            <a:cxnSpLocks/>
          </p:cNvCxnSpPr>
          <p:nvPr/>
        </p:nvCxnSpPr>
        <p:spPr bwMode="auto">
          <a:xfrm>
            <a:off x="4495800" y="1694905"/>
            <a:ext cx="990600" cy="1962695"/>
          </a:xfrm>
          <a:prstGeom prst="straightConnector1">
            <a:avLst/>
          </a:prstGeom>
          <a:noFill/>
          <a:ln w="4127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344186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B0606-8BBC-465E-9AB3-3D9B854DC96A}"/>
              </a:ext>
            </a:extLst>
          </p:cNvPr>
          <p:cNvPicPr>
            <a:picLocks noChangeAspect="1"/>
          </p:cNvPicPr>
          <p:nvPr/>
        </p:nvPicPr>
        <p:blipFill rotWithShape="1">
          <a:blip r:embed="rId2"/>
          <a:srcRect t="-1" b="28705"/>
          <a:stretch/>
        </p:blipFill>
        <p:spPr>
          <a:xfrm>
            <a:off x="994161" y="2743200"/>
            <a:ext cx="7894057" cy="3657600"/>
          </a:xfrm>
          <a:prstGeom prst="rect">
            <a:avLst/>
          </a:prstGeom>
        </p:spPr>
      </p:pic>
      <p:sp>
        <p:nvSpPr>
          <p:cNvPr id="2" name="Title 1"/>
          <p:cNvSpPr>
            <a:spLocks noGrp="1"/>
          </p:cNvSpPr>
          <p:nvPr>
            <p:ph type="title"/>
          </p:nvPr>
        </p:nvSpPr>
        <p:spPr>
          <a:xfrm>
            <a:off x="228600" y="76200"/>
            <a:ext cx="11353800" cy="1066800"/>
          </a:xfrm>
        </p:spPr>
        <p:txBody>
          <a:bodyPr/>
          <a:lstStyle/>
          <a:p>
            <a:r>
              <a:rPr lang="en-US" dirty="0"/>
              <a:t>Simulating Large Amounts of Weather Information</a:t>
            </a:r>
          </a:p>
        </p:txBody>
      </p:sp>
      <p:sp>
        <p:nvSpPr>
          <p:cNvPr id="3" name="Content Placeholder 2"/>
          <p:cNvSpPr>
            <a:spLocks noGrp="1"/>
          </p:cNvSpPr>
          <p:nvPr>
            <p:ph idx="1"/>
          </p:nvPr>
        </p:nvSpPr>
        <p:spPr>
          <a:xfrm>
            <a:off x="228600" y="1280160"/>
            <a:ext cx="11734800" cy="1615440"/>
          </a:xfrm>
        </p:spPr>
        <p:txBody>
          <a:bodyPr/>
          <a:lstStyle/>
          <a:p>
            <a:r>
              <a:rPr lang="en-US" dirty="0"/>
              <a:t>To easily view and simulate many time values, the pww files can be loaded into the Time Step simulation (</a:t>
            </a:r>
            <a:r>
              <a:rPr lang="en-US" b="1" dirty="0"/>
              <a:t>Tools, Time Step Simulation</a:t>
            </a:r>
            <a:r>
              <a:rPr lang="en-US" dirty="0"/>
              <a:t>)</a:t>
            </a:r>
          </a:p>
          <a:p>
            <a:pPr lvl="1"/>
            <a:r>
              <a:rPr lang="en-US" dirty="0"/>
              <a:t>Select </a:t>
            </a:r>
            <a:r>
              <a:rPr lang="en-US" b="1" dirty="0"/>
              <a:t>Read PWW File </a:t>
            </a:r>
            <a:r>
              <a:rPr lang="en-US" dirty="0"/>
              <a:t>to load the desired file</a:t>
            </a:r>
          </a:p>
        </p:txBody>
      </p:sp>
      <p:sp>
        <p:nvSpPr>
          <p:cNvPr id="7" name="TextBox 6">
            <a:extLst>
              <a:ext uri="{FF2B5EF4-FFF2-40B4-BE49-F238E27FC236}">
                <a16:creationId xmlns:a16="http://schemas.microsoft.com/office/drawing/2014/main" id="{137A56E9-3229-FF37-A23A-24C0504A55DB}"/>
              </a:ext>
            </a:extLst>
          </p:cNvPr>
          <p:cNvSpPr txBox="1"/>
          <p:nvPr/>
        </p:nvSpPr>
        <p:spPr>
          <a:xfrm>
            <a:off x="9067800" y="4114800"/>
            <a:ext cx="2279468" cy="2308324"/>
          </a:xfrm>
          <a:prstGeom prst="rect">
            <a:avLst/>
          </a:prstGeom>
          <a:solidFill>
            <a:schemeClr val="accent3">
              <a:lumMod val="95000"/>
            </a:schemeClr>
          </a:solidFill>
        </p:spPr>
        <p:txBody>
          <a:bodyPr wrap="square" rtlCol="0">
            <a:spAutoFit/>
          </a:bodyPr>
          <a:lstStyle/>
          <a:p>
            <a:r>
              <a:rPr lang="en-US" sz="2400" dirty="0">
                <a:solidFill>
                  <a:schemeClr val="tx1">
                    <a:lumMod val="50000"/>
                  </a:schemeClr>
                </a:solidFill>
              </a:rPr>
              <a:t>Like any PowerWorld case information grid, the data can be easily plotted and exported</a:t>
            </a:r>
          </a:p>
        </p:txBody>
      </p:sp>
      <p:cxnSp>
        <p:nvCxnSpPr>
          <p:cNvPr id="8" name="Straight Arrow Connector 7">
            <a:extLst>
              <a:ext uri="{FF2B5EF4-FFF2-40B4-BE49-F238E27FC236}">
                <a16:creationId xmlns:a16="http://schemas.microsoft.com/office/drawing/2014/main" id="{226ED3C8-44AB-37FC-85ED-6FBBA024DE1A}"/>
              </a:ext>
            </a:extLst>
          </p:cNvPr>
          <p:cNvCxnSpPr>
            <a:cxnSpLocks/>
          </p:cNvCxnSpPr>
          <p:nvPr/>
        </p:nvCxnSpPr>
        <p:spPr bwMode="auto">
          <a:xfrm>
            <a:off x="3505200" y="2597331"/>
            <a:ext cx="914400" cy="478611"/>
          </a:xfrm>
          <a:prstGeom prst="straightConnector1">
            <a:avLst/>
          </a:prstGeom>
          <a:noFill/>
          <a:ln w="41275" cap="flat" cmpd="sng" algn="ctr">
            <a:solidFill>
              <a:schemeClr val="tx1"/>
            </a:solidFill>
            <a:prstDash val="solid"/>
            <a:round/>
            <a:headEnd type="none" w="med" len="med"/>
            <a:tailEnd type="arrow"/>
          </a:ln>
          <a:effectLst/>
        </p:spPr>
      </p:cxnSp>
      <p:cxnSp>
        <p:nvCxnSpPr>
          <p:cNvPr id="10" name="Straight Arrow Connector 9">
            <a:extLst>
              <a:ext uri="{FF2B5EF4-FFF2-40B4-BE49-F238E27FC236}">
                <a16:creationId xmlns:a16="http://schemas.microsoft.com/office/drawing/2014/main" id="{6C726B72-ED45-9F75-5989-31D4748A0813}"/>
              </a:ext>
            </a:extLst>
          </p:cNvPr>
          <p:cNvCxnSpPr>
            <a:cxnSpLocks/>
          </p:cNvCxnSpPr>
          <p:nvPr/>
        </p:nvCxnSpPr>
        <p:spPr bwMode="auto">
          <a:xfrm flipH="1">
            <a:off x="6768209" y="2836636"/>
            <a:ext cx="2209800" cy="810258"/>
          </a:xfrm>
          <a:prstGeom prst="straightConnector1">
            <a:avLst/>
          </a:prstGeom>
          <a:noFill/>
          <a:ln w="41275" cap="flat" cmpd="sng" algn="ctr">
            <a:solidFill>
              <a:schemeClr val="tx1"/>
            </a:solidFill>
            <a:prstDash val="solid"/>
            <a:round/>
            <a:headEnd type="none" w="med" len="med"/>
            <a:tailEnd type="arrow"/>
          </a:ln>
          <a:effectLst/>
        </p:spPr>
      </p:cxnSp>
      <p:sp>
        <p:nvSpPr>
          <p:cNvPr id="17" name="TextBox 16">
            <a:extLst>
              <a:ext uri="{FF2B5EF4-FFF2-40B4-BE49-F238E27FC236}">
                <a16:creationId xmlns:a16="http://schemas.microsoft.com/office/drawing/2014/main" id="{CBB0D01B-A678-6E4F-82BD-8E97A137CF08}"/>
              </a:ext>
            </a:extLst>
          </p:cNvPr>
          <p:cNvSpPr txBox="1"/>
          <p:nvPr/>
        </p:nvSpPr>
        <p:spPr>
          <a:xfrm>
            <a:off x="9379130" y="2364798"/>
            <a:ext cx="2508069" cy="1569660"/>
          </a:xfrm>
          <a:prstGeom prst="rect">
            <a:avLst/>
          </a:prstGeom>
          <a:solidFill>
            <a:schemeClr val="accent3">
              <a:lumMod val="95000"/>
            </a:schemeClr>
          </a:solidFill>
        </p:spPr>
        <p:txBody>
          <a:bodyPr wrap="square" rtlCol="0">
            <a:spAutoFit/>
          </a:bodyPr>
          <a:lstStyle/>
          <a:p>
            <a:r>
              <a:rPr lang="en-US" sz="2400" dirty="0">
                <a:solidFill>
                  <a:schemeClr val="tx1">
                    <a:lumMod val="50000"/>
                  </a:schemeClr>
                </a:solidFill>
              </a:rPr>
              <a:t>Allows a weather location to be easily located (Seattle here)</a:t>
            </a:r>
          </a:p>
        </p:txBody>
      </p:sp>
    </p:spTree>
    <p:extLst>
      <p:ext uri="{BB962C8B-B14F-4D97-AF65-F5344CB8AC3E}">
        <p14:creationId xmlns:p14="http://schemas.microsoft.com/office/powerpoint/2010/main" val="3749697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1E61-08DD-3575-1083-9B883A7CACC6}"/>
              </a:ext>
            </a:extLst>
          </p:cNvPr>
          <p:cNvSpPr>
            <a:spLocks noGrp="1"/>
          </p:cNvSpPr>
          <p:nvPr>
            <p:ph type="title"/>
          </p:nvPr>
        </p:nvSpPr>
        <p:spPr/>
        <p:txBody>
          <a:bodyPr/>
          <a:lstStyle/>
          <a:p>
            <a:r>
              <a:rPr lang="en-US" dirty="0"/>
              <a:t>Seeing All Weather Data for a Location</a:t>
            </a:r>
          </a:p>
        </p:txBody>
      </p:sp>
      <p:sp>
        <p:nvSpPr>
          <p:cNvPr id="3" name="Content Placeholder 2">
            <a:extLst>
              <a:ext uri="{FF2B5EF4-FFF2-40B4-BE49-F238E27FC236}">
                <a16:creationId xmlns:a16="http://schemas.microsoft.com/office/drawing/2014/main" id="{74EB8034-F9FD-8E65-4C3F-6DBD99D70543}"/>
              </a:ext>
            </a:extLst>
          </p:cNvPr>
          <p:cNvSpPr>
            <a:spLocks noGrp="1"/>
          </p:cNvSpPr>
          <p:nvPr>
            <p:ph idx="1"/>
          </p:nvPr>
        </p:nvSpPr>
        <p:spPr>
          <a:xfrm>
            <a:off x="228600" y="1280160"/>
            <a:ext cx="11201400" cy="929640"/>
          </a:xfrm>
        </p:spPr>
        <p:txBody>
          <a:bodyPr/>
          <a:lstStyle/>
          <a:p>
            <a:r>
              <a:rPr lang="en-US" dirty="0"/>
              <a:t>To see all the weather data for a location, just right-click on the column and select </a:t>
            </a:r>
            <a:r>
              <a:rPr lang="en-US" b="1" dirty="0"/>
              <a:t>Show Dialog</a:t>
            </a:r>
          </a:p>
        </p:txBody>
      </p:sp>
      <p:pic>
        <p:nvPicPr>
          <p:cNvPr id="6" name="Picture 5">
            <a:extLst>
              <a:ext uri="{FF2B5EF4-FFF2-40B4-BE49-F238E27FC236}">
                <a16:creationId xmlns:a16="http://schemas.microsoft.com/office/drawing/2014/main" id="{76B7D5F8-7B25-D96C-8471-6D63174EEDB6}"/>
              </a:ext>
            </a:extLst>
          </p:cNvPr>
          <p:cNvPicPr>
            <a:picLocks noChangeAspect="1"/>
          </p:cNvPicPr>
          <p:nvPr/>
        </p:nvPicPr>
        <p:blipFill>
          <a:blip r:embed="rId2"/>
          <a:stretch>
            <a:fillRect/>
          </a:stretch>
        </p:blipFill>
        <p:spPr>
          <a:xfrm>
            <a:off x="609600" y="2316338"/>
            <a:ext cx="6096000" cy="3890232"/>
          </a:xfrm>
          <a:prstGeom prst="rect">
            <a:avLst/>
          </a:prstGeom>
        </p:spPr>
      </p:pic>
      <p:pic>
        <p:nvPicPr>
          <p:cNvPr id="8" name="Picture 7">
            <a:extLst>
              <a:ext uri="{FF2B5EF4-FFF2-40B4-BE49-F238E27FC236}">
                <a16:creationId xmlns:a16="http://schemas.microsoft.com/office/drawing/2014/main" id="{66F5112A-FE7B-F3C5-2A12-255420E88AE9}"/>
              </a:ext>
            </a:extLst>
          </p:cNvPr>
          <p:cNvPicPr>
            <a:picLocks noChangeAspect="1"/>
          </p:cNvPicPr>
          <p:nvPr/>
        </p:nvPicPr>
        <p:blipFill>
          <a:blip r:embed="rId3"/>
          <a:stretch>
            <a:fillRect/>
          </a:stretch>
        </p:blipFill>
        <p:spPr>
          <a:xfrm>
            <a:off x="7086600" y="2514600"/>
            <a:ext cx="4680070" cy="3691970"/>
          </a:xfrm>
          <a:prstGeom prst="rect">
            <a:avLst/>
          </a:prstGeom>
        </p:spPr>
      </p:pic>
      <p:sp>
        <p:nvSpPr>
          <p:cNvPr id="9" name="TextBox 8">
            <a:extLst>
              <a:ext uri="{FF2B5EF4-FFF2-40B4-BE49-F238E27FC236}">
                <a16:creationId xmlns:a16="http://schemas.microsoft.com/office/drawing/2014/main" id="{9ABD1BA4-73CE-094E-87E9-3F180C1B4349}"/>
              </a:ext>
            </a:extLst>
          </p:cNvPr>
          <p:cNvSpPr txBox="1"/>
          <p:nvPr/>
        </p:nvSpPr>
        <p:spPr>
          <a:xfrm>
            <a:off x="7124700" y="2053363"/>
            <a:ext cx="4603870" cy="461665"/>
          </a:xfrm>
          <a:prstGeom prst="rect">
            <a:avLst/>
          </a:prstGeom>
          <a:solidFill>
            <a:schemeClr val="accent3">
              <a:lumMod val="95000"/>
            </a:schemeClr>
          </a:solidFill>
        </p:spPr>
        <p:txBody>
          <a:bodyPr wrap="square" rtlCol="0">
            <a:spAutoFit/>
          </a:bodyPr>
          <a:lstStyle/>
          <a:p>
            <a:r>
              <a:rPr lang="en-US" sz="2400" dirty="0">
                <a:solidFill>
                  <a:schemeClr val="tx1">
                    <a:lumMod val="50000"/>
                  </a:schemeClr>
                </a:solidFill>
              </a:rPr>
              <a:t>College Station 100m Wind Speed</a:t>
            </a:r>
          </a:p>
        </p:txBody>
      </p:sp>
    </p:spTree>
    <p:extLst>
      <p:ext uri="{BB962C8B-B14F-4D97-AF65-F5344CB8AC3E}">
        <p14:creationId xmlns:p14="http://schemas.microsoft.com/office/powerpoint/2010/main" val="1686460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030E-4C8B-41B8-BC0B-03B20DF1DF4D}"/>
              </a:ext>
            </a:extLst>
          </p:cNvPr>
          <p:cNvSpPr>
            <a:spLocks noGrp="1"/>
          </p:cNvSpPr>
          <p:nvPr>
            <p:ph type="title"/>
          </p:nvPr>
        </p:nvSpPr>
        <p:spPr/>
        <p:txBody>
          <a:bodyPr/>
          <a:lstStyle/>
          <a:p>
            <a:r>
              <a:rPr lang="en-US" dirty="0"/>
              <a:t>Visualizing Time-Varying Data</a:t>
            </a:r>
          </a:p>
        </p:txBody>
      </p:sp>
      <p:sp>
        <p:nvSpPr>
          <p:cNvPr id="3" name="Content Placeholder 2">
            <a:extLst>
              <a:ext uri="{FF2B5EF4-FFF2-40B4-BE49-F238E27FC236}">
                <a16:creationId xmlns:a16="http://schemas.microsoft.com/office/drawing/2014/main" id="{BCEE3270-78F4-0E28-BDC5-A4BF412A0A84}"/>
              </a:ext>
            </a:extLst>
          </p:cNvPr>
          <p:cNvSpPr>
            <a:spLocks noGrp="1"/>
          </p:cNvSpPr>
          <p:nvPr>
            <p:ph idx="1"/>
          </p:nvPr>
        </p:nvSpPr>
        <p:spPr>
          <a:xfrm>
            <a:off x="228600" y="1280160"/>
            <a:ext cx="11811000" cy="5196840"/>
          </a:xfrm>
        </p:spPr>
        <p:txBody>
          <a:bodyPr/>
          <a:lstStyle/>
          <a:p>
            <a:r>
              <a:rPr lang="en-US" dirty="0"/>
              <a:t>In addition to graphs, in the Time Step Simulation the data for any time point can be easily visualized by right-clicking on the desired time and selecting </a:t>
            </a:r>
            <a:r>
              <a:rPr lang="en-US" b="1" dirty="0"/>
              <a:t>Time Point Records</a:t>
            </a:r>
            <a:r>
              <a:rPr lang="en-US" dirty="0"/>
              <a:t>, </a:t>
            </a:r>
            <a:r>
              <a:rPr lang="en-US" b="1" dirty="0"/>
              <a:t>Apply Time Point (with Weather Update)</a:t>
            </a:r>
          </a:p>
          <a:p>
            <a:r>
              <a:rPr lang="en-US" dirty="0"/>
              <a:t>Movies can be easily created by using the </a:t>
            </a:r>
            <a:r>
              <a:rPr lang="en-US" b="1" dirty="0"/>
              <a:t>Stored Solutions Playback Control Dialog </a:t>
            </a:r>
            <a:r>
              <a:rPr lang="en-US" dirty="0"/>
              <a:t>to create a series</a:t>
            </a:r>
            <a:br>
              <a:rPr lang="en-US" dirty="0"/>
            </a:br>
            <a:r>
              <a:rPr lang="en-US" dirty="0"/>
              <a:t>of jpg or png files, then using image software</a:t>
            </a:r>
            <a:br>
              <a:rPr lang="en-US" dirty="0"/>
            </a:br>
            <a:r>
              <a:rPr lang="en-US" dirty="0"/>
              <a:t>like Adobe Premiere Pro </a:t>
            </a:r>
            <a:endParaRPr lang="en-US" b="1" dirty="0"/>
          </a:p>
        </p:txBody>
      </p:sp>
      <p:cxnSp>
        <p:nvCxnSpPr>
          <p:cNvPr id="8" name="Straight Arrow Connector 7">
            <a:extLst>
              <a:ext uri="{FF2B5EF4-FFF2-40B4-BE49-F238E27FC236}">
                <a16:creationId xmlns:a16="http://schemas.microsoft.com/office/drawing/2014/main" id="{B4C4376F-BCE6-3A42-586F-CC0EC5911417}"/>
              </a:ext>
            </a:extLst>
          </p:cNvPr>
          <p:cNvCxnSpPr>
            <a:cxnSpLocks/>
          </p:cNvCxnSpPr>
          <p:nvPr/>
        </p:nvCxnSpPr>
        <p:spPr bwMode="auto">
          <a:xfrm>
            <a:off x="5562600" y="4119961"/>
            <a:ext cx="571500" cy="833039"/>
          </a:xfrm>
          <a:prstGeom prst="straightConnector1">
            <a:avLst/>
          </a:prstGeom>
          <a:noFill/>
          <a:ln w="41275" cap="flat" cmpd="sng" algn="ctr">
            <a:solidFill>
              <a:schemeClr val="tx1"/>
            </a:solidFill>
            <a:prstDash val="solid"/>
            <a:round/>
            <a:headEnd type="none" w="med" len="med"/>
            <a:tailEnd type="arrow"/>
          </a:ln>
          <a:effectLst/>
        </p:spPr>
      </p:cxnSp>
      <p:pic>
        <p:nvPicPr>
          <p:cNvPr id="6" name="Picture 5">
            <a:extLst>
              <a:ext uri="{FF2B5EF4-FFF2-40B4-BE49-F238E27FC236}">
                <a16:creationId xmlns:a16="http://schemas.microsoft.com/office/drawing/2014/main" id="{07CB357A-B01D-6179-CBD5-B7E5C96C5D5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9354" y="4836814"/>
            <a:ext cx="7589520" cy="1554480"/>
          </a:xfrm>
          <a:prstGeom prst="rect">
            <a:avLst/>
          </a:prstGeom>
        </p:spPr>
      </p:pic>
      <p:pic>
        <p:nvPicPr>
          <p:cNvPr id="11" name="Picture 10">
            <a:extLst>
              <a:ext uri="{FF2B5EF4-FFF2-40B4-BE49-F238E27FC236}">
                <a16:creationId xmlns:a16="http://schemas.microsoft.com/office/drawing/2014/main" id="{0F8E9589-0561-A23B-4A80-28C170B5A85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49343" y="3581399"/>
            <a:ext cx="3429000" cy="3071687"/>
          </a:xfrm>
          <a:prstGeom prst="rect">
            <a:avLst/>
          </a:prstGeom>
        </p:spPr>
      </p:pic>
    </p:spTree>
    <p:extLst>
      <p:ext uri="{BB962C8B-B14F-4D97-AF65-F5344CB8AC3E}">
        <p14:creationId xmlns:p14="http://schemas.microsoft.com/office/powerpoint/2010/main" val="1844456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6BAE-6D23-D404-97B0-E0B50A057DF5}"/>
              </a:ext>
            </a:extLst>
          </p:cNvPr>
          <p:cNvSpPr>
            <a:spLocks noGrp="1"/>
          </p:cNvSpPr>
          <p:nvPr>
            <p:ph type="title"/>
          </p:nvPr>
        </p:nvSpPr>
        <p:spPr/>
        <p:txBody>
          <a:bodyPr/>
          <a:lstStyle/>
          <a:p>
            <a:r>
              <a:rPr lang="en-US" dirty="0"/>
              <a:t>Availability of Forecasted Weather Information</a:t>
            </a:r>
          </a:p>
        </p:txBody>
      </p:sp>
      <p:sp>
        <p:nvSpPr>
          <p:cNvPr id="3" name="Content Placeholder 2">
            <a:extLst>
              <a:ext uri="{FF2B5EF4-FFF2-40B4-BE49-F238E27FC236}">
                <a16:creationId xmlns:a16="http://schemas.microsoft.com/office/drawing/2014/main" id="{494ADB77-F2A3-66D3-7896-60B6C1195CE2}"/>
              </a:ext>
            </a:extLst>
          </p:cNvPr>
          <p:cNvSpPr>
            <a:spLocks noGrp="1"/>
          </p:cNvSpPr>
          <p:nvPr>
            <p:ph idx="1"/>
          </p:nvPr>
        </p:nvSpPr>
        <p:spPr>
          <a:xfrm>
            <a:off x="228600" y="1280160"/>
            <a:ext cx="11658600" cy="5196840"/>
          </a:xfrm>
        </p:spPr>
        <p:txBody>
          <a:bodyPr/>
          <a:lstStyle/>
          <a:p>
            <a:r>
              <a:rPr lang="en-US" dirty="0"/>
              <a:t>Forecasted weather information is also available from a variety of sources; here we use the free forecasts provided by US National Oceanic and Atmospheric Administration (NOAA) National Centers for Environmental Prediction (NCEP) NCEP Central Operations </a:t>
            </a:r>
          </a:p>
          <a:p>
            <a:pPr lvl="1"/>
            <a:r>
              <a:rPr lang="en-US" dirty="0"/>
              <a:t>nco.ncep.noaa.gov/pmb/products/gfs/</a:t>
            </a:r>
          </a:p>
          <a:p>
            <a:pPr lvl="1"/>
            <a:r>
              <a:rPr lang="en-US" dirty="0"/>
              <a:t>Specifically we’re using the 0.25 degree resolution GFS results, which provide four global forecasts per day going out for 16 days (hourly for the first five days, then every three hours)</a:t>
            </a:r>
          </a:p>
          <a:p>
            <a:pPr lvl="1"/>
            <a:r>
              <a:rPr lang="en-US" dirty="0"/>
              <a:t>Forecasts are also pww files, so all of the existing tools can be used, though the forecasts to not have the solar irradiance values</a:t>
            </a:r>
          </a:p>
          <a:p>
            <a:pPr lvl="1"/>
            <a:r>
              <a:rPr lang="en-US" dirty="0"/>
              <a:t>File names include the run time in ISO 8601 format. Example is “Forecast_NorthAmerica_Run2024-02-07T06Z.pww”</a:t>
            </a:r>
          </a:p>
          <a:p>
            <a:pPr lvl="2"/>
            <a:r>
              <a:rPr lang="en-US" dirty="0"/>
              <a:t>The date tells when the forecast was run; they contain 16 days</a:t>
            </a:r>
          </a:p>
        </p:txBody>
      </p:sp>
    </p:spTree>
    <p:extLst>
      <p:ext uri="{BB962C8B-B14F-4D97-AF65-F5344CB8AC3E}">
        <p14:creationId xmlns:p14="http://schemas.microsoft.com/office/powerpoint/2010/main" val="2676429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of Grid Weather Impacts</a:t>
            </a:r>
          </a:p>
        </p:txBody>
      </p:sp>
      <p:sp>
        <p:nvSpPr>
          <p:cNvPr id="3" name="Content Placeholder 2"/>
          <p:cNvSpPr>
            <a:spLocks noGrp="1"/>
          </p:cNvSpPr>
          <p:nvPr>
            <p:ph idx="1"/>
          </p:nvPr>
        </p:nvSpPr>
        <p:spPr>
          <a:xfrm>
            <a:off x="228600" y="1280160"/>
            <a:ext cx="11353800" cy="1844040"/>
          </a:xfrm>
        </p:spPr>
        <p:txBody>
          <a:bodyPr/>
          <a:lstStyle/>
          <a:p>
            <a:r>
              <a:rPr lang="en-US" dirty="0"/>
              <a:t>Key focus here isn’t weather per se, but modeling the impacts of weather on electric grid components (e.g., generators, lines)</a:t>
            </a:r>
          </a:p>
          <a:p>
            <a:r>
              <a:rPr lang="en-US" dirty="0"/>
              <a:t>Certainly a number of models already exist, and undoubtedly more will be created given that weather data is now conveniently available</a:t>
            </a:r>
          </a:p>
          <a:p>
            <a:r>
              <a:rPr lang="en-US" dirty="0"/>
              <a:t>The approach used here for handling a growing list of models is to mimic what has been done with power system stability – start small and expand</a:t>
            </a:r>
          </a:p>
          <a:p>
            <a:pPr lvl="1"/>
            <a:r>
              <a:rPr lang="en-US" dirty="0"/>
              <a:t>Early (1960) stability codes just had a handful of models, whereas current codes support many hundreds of different model types</a:t>
            </a:r>
          </a:p>
          <a:p>
            <a:r>
              <a:rPr lang="en-US" dirty="0"/>
              <a:t>PowerWorld implements this using PFW Models</a:t>
            </a:r>
          </a:p>
          <a:p>
            <a:pPr lvl="1"/>
            <a:r>
              <a:rPr lang="en-US" dirty="0"/>
              <a:t>PFW = Power Flow Weather or Power Flow Whatever models</a:t>
            </a:r>
          </a:p>
        </p:txBody>
      </p:sp>
    </p:spTree>
    <p:extLst>
      <p:ext uri="{BB962C8B-B14F-4D97-AF65-F5344CB8AC3E}">
        <p14:creationId xmlns:p14="http://schemas.microsoft.com/office/powerpoint/2010/main" val="32427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811000" cy="1066800"/>
          </a:xfrm>
        </p:spPr>
        <p:txBody>
          <a:bodyPr/>
          <a:lstStyle/>
          <a:p>
            <a:r>
              <a:rPr lang="en-US" dirty="0"/>
              <a:t>Example: Gen MaxMW Wind and Solar</a:t>
            </a:r>
          </a:p>
        </p:txBody>
      </p:sp>
      <p:sp>
        <p:nvSpPr>
          <p:cNvPr id="3" name="Content Placeholder 2"/>
          <p:cNvSpPr>
            <a:spLocks noGrp="1"/>
          </p:cNvSpPr>
          <p:nvPr>
            <p:ph idx="1"/>
          </p:nvPr>
        </p:nvSpPr>
        <p:spPr>
          <a:xfrm>
            <a:off x="228600" y="1280160"/>
            <a:ext cx="11582400" cy="1539240"/>
          </a:xfrm>
        </p:spPr>
        <p:txBody>
          <a:bodyPr/>
          <a:lstStyle/>
          <a:p>
            <a:r>
              <a:rPr lang="en-US" dirty="0"/>
              <a:t>An example is modeling the impact of wind speed on wind turbine output, or solar irradiation on PV output</a:t>
            </a:r>
          </a:p>
          <a:p>
            <a:pPr lvl="1"/>
            <a:r>
              <a:rPr lang="en-US" dirty="0"/>
              <a:t>The image on the right shows</a:t>
            </a:r>
            <a:br>
              <a:rPr lang="en-US" dirty="0"/>
            </a:br>
            <a:r>
              <a:rPr lang="en-US" dirty="0"/>
              <a:t>several of the generic wind turbine </a:t>
            </a:r>
            <a:br>
              <a:rPr lang="en-US" dirty="0"/>
            </a:br>
            <a:r>
              <a:rPr lang="en-US" dirty="0"/>
              <a:t>models are based on the turbine </a:t>
            </a:r>
            <a:br>
              <a:rPr lang="en-US" dirty="0"/>
            </a:br>
            <a:r>
              <a:rPr lang="en-US" dirty="0"/>
              <a:t>classes using data from [a]</a:t>
            </a:r>
          </a:p>
          <a:p>
            <a:pPr lvl="1"/>
            <a:r>
              <a:rPr lang="en-US" dirty="0"/>
              <a:t>A simple solar PV model uses either</a:t>
            </a:r>
            <a:br>
              <a:rPr lang="en-US" dirty="0"/>
            </a:br>
            <a:r>
              <a:rPr lang="en-US" dirty="0"/>
              <a:t>provided solar irradiation or the </a:t>
            </a:r>
            <a:br>
              <a:rPr lang="en-US" dirty="0"/>
            </a:br>
            <a:r>
              <a:rPr lang="en-US" dirty="0"/>
              <a:t>standard equations for insolation </a:t>
            </a:r>
            <a:br>
              <a:rPr lang="en-US" dirty="0"/>
            </a:br>
            <a:r>
              <a:rPr lang="en-US" dirty="0"/>
              <a:t>based on location and time of day</a:t>
            </a:r>
            <a:br>
              <a:rPr lang="en-US" dirty="0"/>
            </a:br>
            <a:r>
              <a:rPr lang="en-US" dirty="0"/>
              <a:t>including cloud cover; this is </a:t>
            </a:r>
            <a:br>
              <a:rPr lang="en-US" dirty="0"/>
            </a:br>
            <a:r>
              <a:rPr lang="en-US" dirty="0"/>
              <a:t>combined with whether the solar </a:t>
            </a:r>
            <a:br>
              <a:rPr lang="en-US" dirty="0"/>
            </a:br>
            <a:r>
              <a:rPr lang="en-US" dirty="0"/>
              <a:t>has tracking and, if needed, its tilt </a:t>
            </a:r>
            <a:br>
              <a:rPr lang="en-US" dirty="0"/>
            </a:br>
            <a:r>
              <a:rPr lang="en-US" dirty="0"/>
              <a:t>and azimuth</a:t>
            </a:r>
          </a:p>
        </p:txBody>
      </p:sp>
      <p:pic>
        <p:nvPicPr>
          <p:cNvPr id="4" name="Picture 3"/>
          <p:cNvPicPr/>
          <p:nvPr/>
        </p:nvPicPr>
        <p:blipFill rotWithShape="1">
          <a:blip r:embed="rId2" cstate="print">
            <a:extLst>
              <a:ext uri="{28A0092B-C50C-407E-A947-70E740481C1C}">
                <a14:useLocalDpi xmlns:a14="http://schemas.microsoft.com/office/drawing/2010/main"/>
              </a:ext>
            </a:extLst>
          </a:blip>
          <a:srcRect/>
          <a:stretch/>
        </p:blipFill>
        <p:spPr bwMode="auto">
          <a:xfrm>
            <a:off x="6062708" y="2286000"/>
            <a:ext cx="5648417" cy="3429000"/>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6044213" y="5626779"/>
            <a:ext cx="6096000" cy="830997"/>
          </a:xfrm>
          <a:prstGeom prst="rect">
            <a:avLst/>
          </a:prstGeom>
        </p:spPr>
        <p:txBody>
          <a:bodyPr>
            <a:spAutoFit/>
          </a:bodyPr>
          <a:lstStyle/>
          <a:p>
            <a:r>
              <a:rPr lang="en-US" sz="1400" dirty="0"/>
              <a:t>[</a:t>
            </a:r>
            <a:r>
              <a:rPr lang="en-US" sz="1600" dirty="0"/>
              <a:t>a] C. Draxl, A. Clifton, B. Hodge, J. McCaa, “The Wind Integration National Dataset (WIND) Toolkit,” </a:t>
            </a:r>
            <a:r>
              <a:rPr lang="en-US" sz="1600" i="1" dirty="0"/>
              <a:t>Applied Energy</a:t>
            </a:r>
            <a:r>
              <a:rPr lang="en-US" sz="1600" dirty="0"/>
              <a:t>, vol. 151, pp. 355-366, 2015. </a:t>
            </a:r>
          </a:p>
        </p:txBody>
      </p:sp>
    </p:spTree>
    <p:extLst>
      <p:ext uri="{BB962C8B-B14F-4D97-AF65-F5344CB8AC3E}">
        <p14:creationId xmlns:p14="http://schemas.microsoft.com/office/powerpoint/2010/main" val="448232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CC49-6A43-756C-A045-94B7E6C103B7}"/>
              </a:ext>
            </a:extLst>
          </p:cNvPr>
          <p:cNvSpPr>
            <a:spLocks noGrp="1"/>
          </p:cNvSpPr>
          <p:nvPr>
            <p:ph type="title"/>
          </p:nvPr>
        </p:nvSpPr>
        <p:spPr/>
        <p:txBody>
          <a:bodyPr/>
          <a:lstStyle/>
          <a:p>
            <a:r>
              <a:rPr lang="en-US" dirty="0"/>
              <a:t>Example: Gen MaxMW PFW Model</a:t>
            </a:r>
          </a:p>
        </p:txBody>
      </p:sp>
      <p:sp>
        <p:nvSpPr>
          <p:cNvPr id="3" name="Content Placeholder 2">
            <a:extLst>
              <a:ext uri="{FF2B5EF4-FFF2-40B4-BE49-F238E27FC236}">
                <a16:creationId xmlns:a16="http://schemas.microsoft.com/office/drawing/2014/main" id="{7CEFFF5F-B54E-5C9A-ED8D-15DCD91CE4BF}"/>
              </a:ext>
            </a:extLst>
          </p:cNvPr>
          <p:cNvSpPr>
            <a:spLocks noGrp="1"/>
          </p:cNvSpPr>
          <p:nvPr>
            <p:ph idx="1"/>
          </p:nvPr>
        </p:nvSpPr>
        <p:spPr/>
        <p:txBody>
          <a:bodyPr/>
          <a:lstStyle/>
          <a:p>
            <a:r>
              <a:rPr lang="en-US" dirty="0"/>
              <a:t>Individual generator PFW models can be entered or viewed using the generator dialog</a:t>
            </a:r>
          </a:p>
        </p:txBody>
      </p:sp>
      <p:pic>
        <p:nvPicPr>
          <p:cNvPr id="5" name="Picture 4">
            <a:extLst>
              <a:ext uri="{FF2B5EF4-FFF2-40B4-BE49-F238E27FC236}">
                <a16:creationId xmlns:a16="http://schemas.microsoft.com/office/drawing/2014/main" id="{A907578B-8E2E-1A89-D5D1-5BF3B6AFCC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000" y="2231571"/>
            <a:ext cx="3841865" cy="4175760"/>
          </a:xfrm>
          <a:prstGeom prst="rect">
            <a:avLst/>
          </a:prstGeom>
        </p:spPr>
      </p:pic>
      <p:pic>
        <p:nvPicPr>
          <p:cNvPr id="7" name="Picture 6">
            <a:extLst>
              <a:ext uri="{FF2B5EF4-FFF2-40B4-BE49-F238E27FC236}">
                <a16:creationId xmlns:a16="http://schemas.microsoft.com/office/drawing/2014/main" id="{A59B03CA-BEEC-321B-CB44-93B2087E68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3400" y="2248987"/>
            <a:ext cx="3825840" cy="4158343"/>
          </a:xfrm>
          <a:prstGeom prst="rect">
            <a:avLst/>
          </a:prstGeom>
        </p:spPr>
      </p:pic>
      <p:pic>
        <p:nvPicPr>
          <p:cNvPr id="9" name="Picture 8">
            <a:extLst>
              <a:ext uri="{FF2B5EF4-FFF2-40B4-BE49-F238E27FC236}">
                <a16:creationId xmlns:a16="http://schemas.microsoft.com/office/drawing/2014/main" id="{1A6FA404-079D-E610-E385-8D464DA7DB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67200" y="2246811"/>
            <a:ext cx="3827843" cy="4160520"/>
          </a:xfrm>
          <a:prstGeom prst="rect">
            <a:avLst/>
          </a:prstGeom>
        </p:spPr>
      </p:pic>
    </p:spTree>
    <p:extLst>
      <p:ext uri="{BB962C8B-B14F-4D97-AF65-F5344CB8AC3E}">
        <p14:creationId xmlns:p14="http://schemas.microsoft.com/office/powerpoint/2010/main" val="3866523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09A77-39C2-B92E-B7A5-29799A4A8951}"/>
              </a:ext>
            </a:extLst>
          </p:cNvPr>
          <p:cNvSpPr>
            <a:spLocks noGrp="1"/>
          </p:cNvSpPr>
          <p:nvPr>
            <p:ph type="title"/>
          </p:nvPr>
        </p:nvSpPr>
        <p:spPr/>
        <p:txBody>
          <a:bodyPr/>
          <a:lstStyle/>
          <a:p>
            <a:r>
              <a:rPr lang="en-US" dirty="0"/>
              <a:t>Entering Large Number of PFW Models</a:t>
            </a:r>
          </a:p>
        </p:txBody>
      </p:sp>
      <p:sp>
        <p:nvSpPr>
          <p:cNvPr id="3" name="Content Placeholder 2">
            <a:extLst>
              <a:ext uri="{FF2B5EF4-FFF2-40B4-BE49-F238E27FC236}">
                <a16:creationId xmlns:a16="http://schemas.microsoft.com/office/drawing/2014/main" id="{708EA3C4-E4F8-894E-0CDF-27D833815D04}"/>
              </a:ext>
            </a:extLst>
          </p:cNvPr>
          <p:cNvSpPr>
            <a:spLocks noGrp="1"/>
          </p:cNvSpPr>
          <p:nvPr>
            <p:ph idx="1"/>
          </p:nvPr>
        </p:nvSpPr>
        <p:spPr/>
        <p:txBody>
          <a:bodyPr/>
          <a:lstStyle/>
          <a:p>
            <a:r>
              <a:rPr lang="en-US" dirty="0"/>
              <a:t>A large number of PFW models can be entered by going to the </a:t>
            </a:r>
            <a:r>
              <a:rPr lang="en-US" b="1" dirty="0"/>
              <a:t>Weather, Weather Models and Information</a:t>
            </a:r>
            <a:r>
              <a:rPr lang="en-US" dirty="0"/>
              <a:t>, PFW Models page</a:t>
            </a:r>
          </a:p>
          <a:p>
            <a:pPr lvl="1"/>
            <a:r>
              <a:rPr lang="en-US" dirty="0"/>
              <a:t>The Generator </a:t>
            </a:r>
            <a:br>
              <a:rPr lang="en-US" dirty="0"/>
            </a:br>
            <a:r>
              <a:rPr lang="en-US" dirty="0"/>
              <a:t>PFW Models list</a:t>
            </a:r>
            <a:br>
              <a:rPr lang="en-US" dirty="0"/>
            </a:br>
            <a:r>
              <a:rPr lang="en-US" dirty="0"/>
              <a:t>shows all the </a:t>
            </a:r>
            <a:br>
              <a:rPr lang="en-US" dirty="0"/>
            </a:br>
            <a:r>
              <a:rPr lang="en-US" dirty="0"/>
              <a:t>generators in the</a:t>
            </a:r>
            <a:br>
              <a:rPr lang="en-US" dirty="0"/>
            </a:br>
            <a:r>
              <a:rPr lang="en-US" dirty="0"/>
              <a:t>case</a:t>
            </a:r>
          </a:p>
          <a:p>
            <a:pPr lvl="1"/>
            <a:r>
              <a:rPr lang="en-US" dirty="0"/>
              <a:t>Select the desired</a:t>
            </a:r>
            <a:br>
              <a:rPr lang="en-US" dirty="0"/>
            </a:br>
            <a:r>
              <a:rPr lang="en-US" dirty="0"/>
              <a:t>ones, right-click</a:t>
            </a:r>
            <a:br>
              <a:rPr lang="en-US" dirty="0"/>
            </a:br>
            <a:r>
              <a:rPr lang="en-US" dirty="0"/>
              <a:t>and select </a:t>
            </a:r>
            <a:br>
              <a:rPr lang="en-US" dirty="0"/>
            </a:br>
            <a:r>
              <a:rPr lang="en-US" b="1" dirty="0"/>
              <a:t>Insert New PFW</a:t>
            </a:r>
            <a:br>
              <a:rPr lang="en-US" b="1" dirty="0"/>
            </a:br>
            <a:r>
              <a:rPr lang="en-US" b="1" dirty="0"/>
              <a:t>Models</a:t>
            </a:r>
          </a:p>
        </p:txBody>
      </p:sp>
      <p:pic>
        <p:nvPicPr>
          <p:cNvPr id="11" name="Picture 10">
            <a:extLst>
              <a:ext uri="{FF2B5EF4-FFF2-40B4-BE49-F238E27FC236}">
                <a16:creationId xmlns:a16="http://schemas.microsoft.com/office/drawing/2014/main" id="{850995B3-91DE-10BB-466F-6D6FA61EEC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t="-2172"/>
          <a:stretch/>
        </p:blipFill>
        <p:spPr>
          <a:xfrm>
            <a:off x="3886200" y="2209800"/>
            <a:ext cx="7239000" cy="4170293"/>
          </a:xfrm>
          <a:prstGeom prst="rect">
            <a:avLst/>
          </a:prstGeom>
        </p:spPr>
      </p:pic>
    </p:spTree>
    <p:extLst>
      <p:ext uri="{BB962C8B-B14F-4D97-AF65-F5344CB8AC3E}">
        <p14:creationId xmlns:p14="http://schemas.microsoft.com/office/powerpoint/2010/main" val="1626576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00C6-5DE9-50F2-0035-2BCE82B46C5C}"/>
              </a:ext>
            </a:extLst>
          </p:cNvPr>
          <p:cNvSpPr>
            <a:spLocks noGrp="1"/>
          </p:cNvSpPr>
          <p:nvPr>
            <p:ph type="title"/>
          </p:nvPr>
        </p:nvSpPr>
        <p:spPr>
          <a:xfrm>
            <a:off x="228600" y="76200"/>
            <a:ext cx="11887200" cy="1066800"/>
          </a:xfrm>
        </p:spPr>
        <p:txBody>
          <a:bodyPr/>
          <a:lstStyle/>
          <a:p>
            <a:r>
              <a:rPr lang="en-US" dirty="0"/>
              <a:t>Making it Easy to Get Started: Using EIA-860 Data</a:t>
            </a:r>
          </a:p>
        </p:txBody>
      </p:sp>
      <p:sp>
        <p:nvSpPr>
          <p:cNvPr id="3" name="Content Placeholder 2">
            <a:extLst>
              <a:ext uri="{FF2B5EF4-FFF2-40B4-BE49-F238E27FC236}">
                <a16:creationId xmlns:a16="http://schemas.microsoft.com/office/drawing/2014/main" id="{81F8DA44-D11A-1E1D-B531-F247DF8F1A18}"/>
              </a:ext>
            </a:extLst>
          </p:cNvPr>
          <p:cNvSpPr>
            <a:spLocks noGrp="1"/>
          </p:cNvSpPr>
          <p:nvPr>
            <p:ph idx="1"/>
          </p:nvPr>
        </p:nvSpPr>
        <p:spPr>
          <a:xfrm>
            <a:off x="228600" y="1280160"/>
            <a:ext cx="11811000" cy="5196840"/>
          </a:xfrm>
        </p:spPr>
        <p:txBody>
          <a:bodyPr/>
          <a:lstStyle/>
          <a:p>
            <a:r>
              <a:rPr lang="en-US" dirty="0"/>
              <a:t>To make it easy to get started we’ve setup copper plate (i.e., no transmission) power flow cases with PFW models based the data provided by the US Energy Information Administration (EIA) in their Form EIA-860  datasets</a:t>
            </a:r>
          </a:p>
          <a:p>
            <a:pPr lvl="1"/>
            <a:r>
              <a:rPr lang="en-US" dirty="0"/>
              <a:t>EIA-860 provides data on every generator in the US with 1 MW or more capacity</a:t>
            </a:r>
          </a:p>
          <a:p>
            <a:pPr lvl="1"/>
            <a:r>
              <a:rPr lang="en-US" dirty="0"/>
              <a:t>Available at www.eia.gov/electricity/data/eia860/; it is released yearly with monthly updates available</a:t>
            </a:r>
          </a:p>
          <a:p>
            <a:r>
              <a:rPr lang="en-US" dirty="0"/>
              <a:t>We take this data and convert it into a copper plate power flow model, with the resultant cases publicly available at </a:t>
            </a:r>
          </a:p>
          <a:p>
            <a:pPr lvl="1"/>
            <a:r>
              <a:rPr lang="en-US" dirty="0"/>
              <a:t>electricgrids.engr.tamu.edu/eia-860-generator-data-cases/ </a:t>
            </a:r>
          </a:p>
          <a:p>
            <a:pPr lvl="1"/>
            <a:r>
              <a:rPr lang="en-US" dirty="0"/>
              <a:t>Details on this process are in a 2024 TPEC paper (available as 2024 paper 3 at overbye.engr.tamu.edu/publications/)</a:t>
            </a:r>
          </a:p>
          <a:p>
            <a:pPr marL="457200" lvl="1" indent="0">
              <a:buNone/>
            </a:pPr>
            <a:endParaRPr lang="en-US" dirty="0"/>
          </a:p>
          <a:p>
            <a:endParaRPr lang="en-US" dirty="0"/>
          </a:p>
        </p:txBody>
      </p:sp>
    </p:spTree>
    <p:extLst>
      <p:ext uri="{BB962C8B-B14F-4D97-AF65-F5344CB8AC3E}">
        <p14:creationId xmlns:p14="http://schemas.microsoft.com/office/powerpoint/2010/main" val="2526663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EBAA-C5D2-801A-1C98-3BF386A41F64}"/>
              </a:ext>
            </a:extLst>
          </p:cNvPr>
          <p:cNvSpPr>
            <a:spLocks noGrp="1"/>
          </p:cNvSpPr>
          <p:nvPr>
            <p:ph type="title"/>
          </p:nvPr>
        </p:nvSpPr>
        <p:spPr>
          <a:xfrm>
            <a:off x="152400" y="76200"/>
            <a:ext cx="11963400" cy="1066800"/>
          </a:xfrm>
        </p:spPr>
        <p:txBody>
          <a:bodyPr/>
          <a:lstStyle/>
          <a:p>
            <a:r>
              <a:rPr lang="en-US" dirty="0"/>
              <a:t>A Benign, Slightly High Impact, Low Frequency Event </a:t>
            </a:r>
          </a:p>
        </p:txBody>
      </p:sp>
      <p:sp>
        <p:nvSpPr>
          <p:cNvPr id="3" name="Content Placeholder 2">
            <a:extLst>
              <a:ext uri="{FF2B5EF4-FFF2-40B4-BE49-F238E27FC236}">
                <a16:creationId xmlns:a16="http://schemas.microsoft.com/office/drawing/2014/main" id="{2BD849B6-6E99-60BB-A2DB-D8616416893B}"/>
              </a:ext>
            </a:extLst>
          </p:cNvPr>
          <p:cNvSpPr>
            <a:spLocks noGrp="1"/>
          </p:cNvSpPr>
          <p:nvPr>
            <p:ph idx="1"/>
          </p:nvPr>
        </p:nvSpPr>
        <p:spPr>
          <a:xfrm>
            <a:off x="457200" y="1280160"/>
            <a:ext cx="11297920" cy="1539240"/>
          </a:xfrm>
        </p:spPr>
        <p:txBody>
          <a:bodyPr/>
          <a:lstStyle/>
          <a:p>
            <a:r>
              <a:rPr lang="en-US" dirty="0"/>
              <a:t>There will be a total eclipse on April 8, 2024 that will pass right over Texas; we released a video showing the estimated impact on US PV generation</a:t>
            </a:r>
          </a:p>
          <a:p>
            <a:endParaRPr lang="en-US" dirty="0"/>
          </a:p>
        </p:txBody>
      </p:sp>
      <p:sp>
        <p:nvSpPr>
          <p:cNvPr id="6" name="Slide Number Placeholder 1">
            <a:extLst>
              <a:ext uri="{FF2B5EF4-FFF2-40B4-BE49-F238E27FC236}">
                <a16:creationId xmlns:a16="http://schemas.microsoft.com/office/drawing/2014/main" id="{6CBEDB6F-17F5-F04E-56F5-7CCAE20BE422}"/>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4</a:t>
            </a:fld>
            <a:endParaRPr lang="en-US" dirty="0">
              <a:solidFill>
                <a:srgbClr val="1E0000"/>
              </a:solidFill>
            </a:endParaRPr>
          </a:p>
        </p:txBody>
      </p:sp>
      <p:pic>
        <p:nvPicPr>
          <p:cNvPr id="7" name="Picture 6" descr="A map of the world&#10;&#10;Description automatically generated">
            <a:extLst>
              <a:ext uri="{FF2B5EF4-FFF2-40B4-BE49-F238E27FC236}">
                <a16:creationId xmlns:a16="http://schemas.microsoft.com/office/drawing/2014/main" id="{0B7A65C7-EAD1-68B0-D2D3-B5EE83E909D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79" r="3153"/>
          <a:stretch/>
        </p:blipFill>
        <p:spPr>
          <a:xfrm>
            <a:off x="3962400" y="2362200"/>
            <a:ext cx="7955280" cy="4059999"/>
          </a:xfrm>
          <a:prstGeom prst="rect">
            <a:avLst/>
          </a:prstGeom>
        </p:spPr>
      </p:pic>
      <p:pic>
        <p:nvPicPr>
          <p:cNvPr id="9" name="Picture 8">
            <a:extLst>
              <a:ext uri="{FF2B5EF4-FFF2-40B4-BE49-F238E27FC236}">
                <a16:creationId xmlns:a16="http://schemas.microsoft.com/office/drawing/2014/main" id="{372B6E44-B50F-BB1A-548D-807B64EB70B2}"/>
              </a:ext>
            </a:extLst>
          </p:cNvPr>
          <p:cNvPicPr>
            <a:picLocks noChangeAspect="1"/>
          </p:cNvPicPr>
          <p:nvPr/>
        </p:nvPicPr>
        <p:blipFill rotWithShape="1">
          <a:blip r:embed="rId3"/>
          <a:srcRect r="11305"/>
          <a:stretch/>
        </p:blipFill>
        <p:spPr>
          <a:xfrm>
            <a:off x="685800" y="2658223"/>
            <a:ext cx="3108960" cy="1915767"/>
          </a:xfrm>
          <a:prstGeom prst="rect">
            <a:avLst/>
          </a:prstGeom>
        </p:spPr>
      </p:pic>
      <p:pic>
        <p:nvPicPr>
          <p:cNvPr id="10" name="Picture 9">
            <a:extLst>
              <a:ext uri="{FF2B5EF4-FFF2-40B4-BE49-F238E27FC236}">
                <a16:creationId xmlns:a16="http://schemas.microsoft.com/office/drawing/2014/main" id="{6FE85624-1E08-AADA-C527-43DA5FA78530}"/>
              </a:ext>
            </a:extLst>
          </p:cNvPr>
          <p:cNvPicPr>
            <a:picLocks noChangeAspect="1"/>
          </p:cNvPicPr>
          <p:nvPr/>
        </p:nvPicPr>
        <p:blipFill rotWithShape="1">
          <a:blip r:embed="rId4"/>
          <a:srcRect l="1" r="13668"/>
          <a:stretch/>
        </p:blipFill>
        <p:spPr>
          <a:xfrm>
            <a:off x="695771" y="4620799"/>
            <a:ext cx="3017520" cy="1910605"/>
          </a:xfrm>
          <a:prstGeom prst="rect">
            <a:avLst/>
          </a:prstGeom>
        </p:spPr>
      </p:pic>
    </p:spTree>
    <p:extLst>
      <p:ext uri="{BB962C8B-B14F-4D97-AF65-F5344CB8AC3E}">
        <p14:creationId xmlns:p14="http://schemas.microsoft.com/office/powerpoint/2010/main" val="4057583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7B4F-8C7F-AF7C-3A5D-4464994EAEF3}"/>
              </a:ext>
            </a:extLst>
          </p:cNvPr>
          <p:cNvSpPr>
            <a:spLocks noGrp="1"/>
          </p:cNvSpPr>
          <p:nvPr>
            <p:ph type="title"/>
          </p:nvPr>
        </p:nvSpPr>
        <p:spPr/>
        <p:txBody>
          <a:bodyPr/>
          <a:lstStyle/>
          <a:p>
            <a:r>
              <a:rPr lang="en-US" dirty="0"/>
              <a:t>Example: Open Case EIA-860_Latest_2023Q4</a:t>
            </a:r>
          </a:p>
        </p:txBody>
      </p:sp>
      <p:pic>
        <p:nvPicPr>
          <p:cNvPr id="5" name="Picture 4">
            <a:extLst>
              <a:ext uri="{FF2B5EF4-FFF2-40B4-BE49-F238E27FC236}">
                <a16:creationId xmlns:a16="http://schemas.microsoft.com/office/drawing/2014/main" id="{BF3261BA-0BA6-DAAF-9B53-639AA165F70C}"/>
              </a:ext>
            </a:extLst>
          </p:cNvPr>
          <p:cNvPicPr>
            <a:picLocks noChangeAspect="1"/>
          </p:cNvPicPr>
          <p:nvPr/>
        </p:nvPicPr>
        <p:blipFill>
          <a:blip r:embed="rId2"/>
          <a:stretch>
            <a:fillRect/>
          </a:stretch>
        </p:blipFill>
        <p:spPr>
          <a:xfrm>
            <a:off x="609600" y="1295400"/>
            <a:ext cx="10744200" cy="5132874"/>
          </a:xfrm>
          <a:prstGeom prst="rect">
            <a:avLst/>
          </a:prstGeom>
        </p:spPr>
      </p:pic>
    </p:spTree>
    <p:extLst>
      <p:ext uri="{BB962C8B-B14F-4D97-AF65-F5344CB8AC3E}">
        <p14:creationId xmlns:p14="http://schemas.microsoft.com/office/powerpoint/2010/main" val="269022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DEB8-969A-52B2-5D62-7DC765A81C8D}"/>
              </a:ext>
            </a:extLst>
          </p:cNvPr>
          <p:cNvSpPr>
            <a:spLocks noGrp="1"/>
          </p:cNvSpPr>
          <p:nvPr>
            <p:ph type="title"/>
          </p:nvPr>
        </p:nvSpPr>
        <p:spPr/>
        <p:txBody>
          <a:bodyPr/>
          <a:lstStyle/>
          <a:p>
            <a:r>
              <a:rPr lang="en-US" dirty="0"/>
              <a:t>Example EIA-860 Wind Generator Data</a:t>
            </a:r>
          </a:p>
        </p:txBody>
      </p:sp>
      <p:sp>
        <p:nvSpPr>
          <p:cNvPr id="3" name="Content Placeholder 2">
            <a:extLst>
              <a:ext uri="{FF2B5EF4-FFF2-40B4-BE49-F238E27FC236}">
                <a16:creationId xmlns:a16="http://schemas.microsoft.com/office/drawing/2014/main" id="{25D9F989-FDE5-39C9-0D97-A16D9A4A476F}"/>
              </a:ext>
            </a:extLst>
          </p:cNvPr>
          <p:cNvSpPr>
            <a:spLocks noGrp="1"/>
          </p:cNvSpPr>
          <p:nvPr>
            <p:ph idx="1"/>
          </p:nvPr>
        </p:nvSpPr>
        <p:spPr>
          <a:xfrm>
            <a:off x="228600" y="1280160"/>
            <a:ext cx="11201400" cy="1615440"/>
          </a:xfrm>
        </p:spPr>
        <p:txBody>
          <a:bodyPr/>
          <a:lstStyle/>
          <a:p>
            <a:r>
              <a:rPr lang="en-US" dirty="0"/>
              <a:t>Right image shows the PFW models to</a:t>
            </a:r>
            <a:br>
              <a:rPr lang="en-US" dirty="0"/>
            </a:br>
            <a:r>
              <a:rPr lang="en-US" dirty="0"/>
              <a:t>map weather (wind speed) to MW Max </a:t>
            </a:r>
          </a:p>
          <a:p>
            <a:pPr lvl="1"/>
            <a:r>
              <a:rPr lang="en-US" dirty="0"/>
              <a:t>From the </a:t>
            </a:r>
            <a:r>
              <a:rPr lang="en-US" b="1" dirty="0"/>
              <a:t>Weather, Weather Models and </a:t>
            </a:r>
            <a:br>
              <a:rPr lang="en-US" b="1" dirty="0"/>
            </a:br>
            <a:r>
              <a:rPr lang="en-US" b="1" dirty="0"/>
              <a:t>Information</a:t>
            </a:r>
            <a:r>
              <a:rPr lang="en-US" dirty="0"/>
              <a:t> display</a:t>
            </a:r>
          </a:p>
          <a:p>
            <a:r>
              <a:rPr lang="en-US" dirty="0"/>
              <a:t>Bottom image shows some EIA-860</a:t>
            </a:r>
            <a:br>
              <a:rPr lang="en-US" dirty="0"/>
            </a:br>
            <a:r>
              <a:rPr lang="en-US" dirty="0"/>
              <a:t>wind generators with turbine information</a:t>
            </a:r>
          </a:p>
        </p:txBody>
      </p:sp>
      <p:sp>
        <p:nvSpPr>
          <p:cNvPr id="8" name="Rectangle 7">
            <a:extLst>
              <a:ext uri="{FF2B5EF4-FFF2-40B4-BE49-F238E27FC236}">
                <a16:creationId xmlns:a16="http://schemas.microsoft.com/office/drawing/2014/main" id="{DBA4669F-CEFA-8E9F-A656-9ABBA4EB3C5C}"/>
              </a:ext>
            </a:extLst>
          </p:cNvPr>
          <p:cNvSpPr/>
          <p:nvPr/>
        </p:nvSpPr>
        <p:spPr>
          <a:xfrm>
            <a:off x="8763000" y="3997294"/>
            <a:ext cx="3200400" cy="1569660"/>
          </a:xfrm>
          <a:prstGeom prst="rect">
            <a:avLst/>
          </a:prstGeom>
          <a:solidFill>
            <a:schemeClr val="accent3">
              <a:lumMod val="95000"/>
            </a:schemeClr>
          </a:solidFill>
        </p:spPr>
        <p:txBody>
          <a:bodyPr wrap="square">
            <a:spAutoFit/>
          </a:bodyPr>
          <a:lstStyle/>
          <a:p>
            <a:pPr marL="0" lvl="1"/>
            <a:r>
              <a:rPr lang="en-US" sz="2400" dirty="0">
                <a:solidFill>
                  <a:schemeClr val="tx1">
                    <a:lumMod val="50000"/>
                  </a:schemeClr>
                </a:solidFill>
              </a:rPr>
              <a:t>For the CEII grids we have bus mapping for more than 95% of the generator capacity</a:t>
            </a:r>
          </a:p>
        </p:txBody>
      </p:sp>
      <p:pic>
        <p:nvPicPr>
          <p:cNvPr id="6" name="Picture 5">
            <a:extLst>
              <a:ext uri="{FF2B5EF4-FFF2-40B4-BE49-F238E27FC236}">
                <a16:creationId xmlns:a16="http://schemas.microsoft.com/office/drawing/2014/main" id="{DEFDD6DD-AA89-9A70-A139-15C7A0683D5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715"/>
          <a:stretch/>
        </p:blipFill>
        <p:spPr>
          <a:xfrm>
            <a:off x="7391400" y="1291046"/>
            <a:ext cx="4114800" cy="2624959"/>
          </a:xfrm>
          <a:prstGeom prst="rect">
            <a:avLst/>
          </a:prstGeom>
        </p:spPr>
      </p:pic>
      <p:pic>
        <p:nvPicPr>
          <p:cNvPr id="5" name="Picture 4">
            <a:extLst>
              <a:ext uri="{FF2B5EF4-FFF2-40B4-BE49-F238E27FC236}">
                <a16:creationId xmlns:a16="http://schemas.microsoft.com/office/drawing/2014/main" id="{E0B3D08D-6B55-7F4F-3E75-13D358A65B6A}"/>
              </a:ext>
            </a:extLst>
          </p:cNvPr>
          <p:cNvPicPr>
            <a:picLocks noChangeAspect="1"/>
          </p:cNvPicPr>
          <p:nvPr/>
        </p:nvPicPr>
        <p:blipFill rotWithShape="1">
          <a:blip r:embed="rId3"/>
          <a:srcRect l="1" r="43753" b="28962"/>
          <a:stretch/>
        </p:blipFill>
        <p:spPr>
          <a:xfrm>
            <a:off x="685799" y="4039274"/>
            <a:ext cx="7541775" cy="2513925"/>
          </a:xfrm>
          <a:prstGeom prst="rect">
            <a:avLst/>
          </a:prstGeom>
        </p:spPr>
      </p:pic>
    </p:spTree>
    <p:extLst>
      <p:ext uri="{BB962C8B-B14F-4D97-AF65-F5344CB8AC3E}">
        <p14:creationId xmlns:p14="http://schemas.microsoft.com/office/powerpoint/2010/main" val="2217251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658600" cy="1066800"/>
          </a:xfrm>
        </p:spPr>
        <p:txBody>
          <a:bodyPr/>
          <a:lstStyle/>
          <a:p>
            <a:r>
              <a:rPr lang="en-US" dirty="0"/>
              <a:t>Mapping Weather to the Electric Grid Components</a:t>
            </a:r>
          </a:p>
        </p:txBody>
      </p:sp>
      <p:sp>
        <p:nvSpPr>
          <p:cNvPr id="3" name="Content Placeholder 2"/>
          <p:cNvSpPr>
            <a:spLocks noGrp="1"/>
          </p:cNvSpPr>
          <p:nvPr>
            <p:ph idx="1"/>
          </p:nvPr>
        </p:nvSpPr>
        <p:spPr>
          <a:xfrm>
            <a:off x="228600" y="1280160"/>
            <a:ext cx="11887200" cy="5196840"/>
          </a:xfrm>
        </p:spPr>
        <p:txBody>
          <a:bodyPr/>
          <a:lstStyle/>
          <a:p>
            <a:r>
              <a:rPr lang="en-US" dirty="0"/>
              <a:t>While the newer weather datasets have lots of points, there is still usually at least some distance between power grid components and the nearest weather measurement, requiring interpolation</a:t>
            </a:r>
          </a:p>
          <a:p>
            <a:r>
              <a:rPr lang="en-US" dirty="0"/>
              <a:t>There is no single best algorithm for doing the needed 2D scattered data interpolation, but there are a number of good and fast algorithms (grid-based, closest neighbor, Delaunay Triangulation, Shepherd’s)</a:t>
            </a:r>
          </a:p>
          <a:p>
            <a:pPr lvl="1"/>
            <a:r>
              <a:rPr lang="en-US" dirty="0"/>
              <a:t>Since the weather values have an associated elevation, if the power grid component’s elevation (or profile for a line) is known this could be considered</a:t>
            </a:r>
          </a:p>
          <a:p>
            <a:r>
              <a:rPr lang="en-US" dirty="0"/>
              <a:t>Usually places in which the weather changes rapidly with geography (e.g., mountains) don’t have much electric infrastructure (the exceptions are covered next)</a:t>
            </a:r>
          </a:p>
        </p:txBody>
      </p:sp>
    </p:spTree>
    <p:extLst>
      <p:ext uri="{BB962C8B-B14F-4D97-AF65-F5344CB8AC3E}">
        <p14:creationId xmlns:p14="http://schemas.microsoft.com/office/powerpoint/2010/main" val="395572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739DE-69A0-54C5-6177-0360A1EC9553}"/>
              </a:ext>
            </a:extLst>
          </p:cNvPr>
          <p:cNvSpPr>
            <a:spLocks noGrp="1"/>
          </p:cNvSpPr>
          <p:nvPr>
            <p:ph type="title"/>
          </p:nvPr>
        </p:nvSpPr>
        <p:spPr/>
        <p:txBody>
          <a:bodyPr/>
          <a:lstStyle/>
          <a:p>
            <a:r>
              <a:rPr lang="en-US" dirty="0"/>
              <a:t>Applying the Weather</a:t>
            </a:r>
          </a:p>
        </p:txBody>
      </p:sp>
      <p:sp>
        <p:nvSpPr>
          <p:cNvPr id="3" name="Content Placeholder 2">
            <a:extLst>
              <a:ext uri="{FF2B5EF4-FFF2-40B4-BE49-F238E27FC236}">
                <a16:creationId xmlns:a16="http://schemas.microsoft.com/office/drawing/2014/main" id="{AAD25DC6-F591-6BD9-8D4B-6FA032BF8429}"/>
              </a:ext>
            </a:extLst>
          </p:cNvPr>
          <p:cNvSpPr>
            <a:spLocks noGrp="1"/>
          </p:cNvSpPr>
          <p:nvPr>
            <p:ph idx="1"/>
          </p:nvPr>
        </p:nvSpPr>
        <p:spPr/>
        <p:txBody>
          <a:bodyPr/>
          <a:lstStyle/>
          <a:p>
            <a:r>
              <a:rPr lang="en-US" dirty="0"/>
              <a:t>Weather can be applied to a power flow case using the pww files in multiple ways</a:t>
            </a:r>
          </a:p>
          <a:p>
            <a:pPr lvl="1"/>
            <a:r>
              <a:rPr lang="en-US" dirty="0"/>
              <a:t>At a specified point in time</a:t>
            </a:r>
          </a:p>
          <a:p>
            <a:pPr lvl="1"/>
            <a:r>
              <a:rPr lang="en-US" dirty="0"/>
              <a:t>As a summary of a large amount of weather at a single location (e.g., a generator) or at a few locations (a transmission line)</a:t>
            </a:r>
          </a:p>
          <a:p>
            <a:pPr lvl="1"/>
            <a:r>
              <a:rPr lang="en-US" dirty="0"/>
              <a:t>As a time series, sequentially </a:t>
            </a:r>
            <a:br>
              <a:rPr lang="en-US" dirty="0"/>
            </a:br>
            <a:r>
              <a:rPr lang="en-US" dirty="0"/>
              <a:t>solving lots of different time points</a:t>
            </a:r>
          </a:p>
          <a:p>
            <a:r>
              <a:rPr lang="en-US" dirty="0"/>
              <a:t>The next few slides</a:t>
            </a:r>
            <a:br>
              <a:rPr lang="en-US" dirty="0"/>
            </a:br>
            <a:r>
              <a:rPr lang="en-US" dirty="0"/>
              <a:t>demonstrate each of these, </a:t>
            </a:r>
            <a:br>
              <a:rPr lang="en-US" dirty="0"/>
            </a:br>
            <a:r>
              <a:rPr lang="en-US" dirty="0"/>
              <a:t>showing the change</a:t>
            </a:r>
            <a:br>
              <a:rPr lang="en-US" dirty="0"/>
            </a:br>
            <a:r>
              <a:rPr lang="en-US" dirty="0"/>
              <a:t>in the wind and solar outputs </a:t>
            </a:r>
          </a:p>
        </p:txBody>
      </p:sp>
      <p:pic>
        <p:nvPicPr>
          <p:cNvPr id="5" name="Picture 4">
            <a:extLst>
              <a:ext uri="{FF2B5EF4-FFF2-40B4-BE49-F238E27FC236}">
                <a16:creationId xmlns:a16="http://schemas.microsoft.com/office/drawing/2014/main" id="{E2A7AF47-E38B-C759-C2E0-026CCE5B858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43600" y="3505199"/>
            <a:ext cx="5486400" cy="3072283"/>
          </a:xfrm>
          <a:prstGeom prst="rect">
            <a:avLst/>
          </a:prstGeom>
        </p:spPr>
      </p:pic>
    </p:spTree>
    <p:extLst>
      <p:ext uri="{BB962C8B-B14F-4D97-AF65-F5344CB8AC3E}">
        <p14:creationId xmlns:p14="http://schemas.microsoft.com/office/powerpoint/2010/main" val="766219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479D4-FF9C-493D-B293-9472BA7BB63D}"/>
              </a:ext>
            </a:extLst>
          </p:cNvPr>
          <p:cNvSpPr>
            <a:spLocks noGrp="1"/>
          </p:cNvSpPr>
          <p:nvPr>
            <p:ph type="title"/>
          </p:nvPr>
        </p:nvSpPr>
        <p:spPr/>
        <p:txBody>
          <a:bodyPr/>
          <a:lstStyle/>
          <a:p>
            <a:r>
              <a:rPr lang="en-US" dirty="0"/>
              <a:t>Applying Weather for a Single Time Point</a:t>
            </a:r>
          </a:p>
        </p:txBody>
      </p:sp>
      <p:sp>
        <p:nvSpPr>
          <p:cNvPr id="3" name="Content Placeholder 2">
            <a:extLst>
              <a:ext uri="{FF2B5EF4-FFF2-40B4-BE49-F238E27FC236}">
                <a16:creationId xmlns:a16="http://schemas.microsoft.com/office/drawing/2014/main" id="{7D8DCAAE-4A0B-BD3F-C82A-47E096B9BEB5}"/>
              </a:ext>
            </a:extLst>
          </p:cNvPr>
          <p:cNvSpPr>
            <a:spLocks noGrp="1"/>
          </p:cNvSpPr>
          <p:nvPr>
            <p:ph idx="1"/>
          </p:nvPr>
        </p:nvSpPr>
        <p:spPr>
          <a:xfrm>
            <a:off x="228600" y="1280160"/>
            <a:ext cx="11201400" cy="2758440"/>
          </a:xfrm>
        </p:spPr>
        <p:txBody>
          <a:bodyPr/>
          <a:lstStyle/>
          <a:p>
            <a:r>
              <a:rPr lang="en-US" dirty="0"/>
              <a:t>With the provided pww files, any time going back to 1940 can be simulated. The pww files are designed for quick searching, and for providing direct access to all the data for a particular time. </a:t>
            </a:r>
          </a:p>
          <a:p>
            <a:r>
              <a:rPr lang="en-US" dirty="0"/>
              <a:t>Getting the access to the weather for all of North America takes about a second; optionally the weather can also be applied to the</a:t>
            </a:r>
            <a:br>
              <a:rPr lang="en-US" dirty="0"/>
            </a:br>
            <a:r>
              <a:rPr lang="en-US" dirty="0"/>
              <a:t>power flow</a:t>
            </a:r>
          </a:p>
          <a:p>
            <a:r>
              <a:rPr lang="en-US" dirty="0"/>
              <a:t>Once applied the power </a:t>
            </a:r>
            <a:br>
              <a:rPr lang="en-US" dirty="0"/>
            </a:br>
            <a:r>
              <a:rPr lang="en-US" dirty="0"/>
              <a:t>flow (and other </a:t>
            </a:r>
            <a:br>
              <a:rPr lang="en-US" dirty="0"/>
            </a:br>
            <a:r>
              <a:rPr lang="en-US" dirty="0"/>
              <a:t>applications) can be </a:t>
            </a:r>
            <a:br>
              <a:rPr lang="en-US" dirty="0"/>
            </a:br>
            <a:r>
              <a:rPr lang="en-US" dirty="0"/>
              <a:t>solved as normal</a:t>
            </a:r>
          </a:p>
          <a:p>
            <a:r>
              <a:rPr lang="en-US" dirty="0"/>
              <a:t>Restore values at the end</a:t>
            </a:r>
          </a:p>
        </p:txBody>
      </p:sp>
      <p:pic>
        <p:nvPicPr>
          <p:cNvPr id="8" name="Picture 7">
            <a:extLst>
              <a:ext uri="{FF2B5EF4-FFF2-40B4-BE49-F238E27FC236}">
                <a16:creationId xmlns:a16="http://schemas.microsoft.com/office/drawing/2014/main" id="{531D9CF2-2924-37C5-0765-E5A2C6430D2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05400" y="3733800"/>
            <a:ext cx="6949440" cy="2926080"/>
          </a:xfrm>
          <a:prstGeom prst="rect">
            <a:avLst/>
          </a:prstGeom>
        </p:spPr>
      </p:pic>
      <p:cxnSp>
        <p:nvCxnSpPr>
          <p:cNvPr id="9" name="Straight Arrow Connector 8">
            <a:extLst>
              <a:ext uri="{FF2B5EF4-FFF2-40B4-BE49-F238E27FC236}">
                <a16:creationId xmlns:a16="http://schemas.microsoft.com/office/drawing/2014/main" id="{30D28E04-F014-FBAD-D83C-FBD570E4235A}"/>
              </a:ext>
            </a:extLst>
          </p:cNvPr>
          <p:cNvCxnSpPr>
            <a:cxnSpLocks/>
          </p:cNvCxnSpPr>
          <p:nvPr/>
        </p:nvCxnSpPr>
        <p:spPr bwMode="auto">
          <a:xfrm>
            <a:off x="2971800" y="3733800"/>
            <a:ext cx="3657600" cy="1295400"/>
          </a:xfrm>
          <a:prstGeom prst="straightConnector1">
            <a:avLst/>
          </a:prstGeom>
          <a:noFill/>
          <a:ln w="41275" cap="flat" cmpd="sng" algn="ctr">
            <a:solidFill>
              <a:schemeClr val="tx1"/>
            </a:solidFill>
            <a:prstDash val="solid"/>
            <a:round/>
            <a:headEnd type="none" w="med" len="med"/>
            <a:tailEnd type="arrow"/>
          </a:ln>
          <a:effectLst/>
        </p:spPr>
      </p:cxnSp>
      <p:cxnSp>
        <p:nvCxnSpPr>
          <p:cNvPr id="11" name="Straight Arrow Connector 10">
            <a:extLst>
              <a:ext uri="{FF2B5EF4-FFF2-40B4-BE49-F238E27FC236}">
                <a16:creationId xmlns:a16="http://schemas.microsoft.com/office/drawing/2014/main" id="{E5242CE9-6DEB-D250-F7C4-A18F44942BE2}"/>
              </a:ext>
            </a:extLst>
          </p:cNvPr>
          <p:cNvCxnSpPr>
            <a:cxnSpLocks/>
          </p:cNvCxnSpPr>
          <p:nvPr/>
        </p:nvCxnSpPr>
        <p:spPr bwMode="auto">
          <a:xfrm flipV="1">
            <a:off x="4953000" y="5349240"/>
            <a:ext cx="2819400" cy="670560"/>
          </a:xfrm>
          <a:prstGeom prst="straightConnector1">
            <a:avLst/>
          </a:prstGeom>
          <a:noFill/>
          <a:ln w="4127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872052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E6FA-422B-FD58-1671-2E944BB2D4FB}"/>
              </a:ext>
            </a:extLst>
          </p:cNvPr>
          <p:cNvSpPr>
            <a:spLocks noGrp="1"/>
          </p:cNvSpPr>
          <p:nvPr>
            <p:ph type="title"/>
          </p:nvPr>
        </p:nvSpPr>
        <p:spPr/>
        <p:txBody>
          <a:bodyPr/>
          <a:lstStyle/>
          <a:p>
            <a:r>
              <a:rPr lang="en-US" dirty="0"/>
              <a:t>Applying Weather Without and With Updating the PFW Models and the Power Flow</a:t>
            </a:r>
          </a:p>
        </p:txBody>
      </p:sp>
      <p:sp>
        <p:nvSpPr>
          <p:cNvPr id="3" name="Content Placeholder 2">
            <a:extLst>
              <a:ext uri="{FF2B5EF4-FFF2-40B4-BE49-F238E27FC236}">
                <a16:creationId xmlns:a16="http://schemas.microsoft.com/office/drawing/2014/main" id="{E24FBF06-CA30-DBB5-7B1A-94BD81331AA4}"/>
              </a:ext>
            </a:extLst>
          </p:cNvPr>
          <p:cNvSpPr>
            <a:spLocks noGrp="1"/>
          </p:cNvSpPr>
          <p:nvPr>
            <p:ph idx="1"/>
          </p:nvPr>
        </p:nvSpPr>
        <p:spPr>
          <a:xfrm>
            <a:off x="228600" y="1280160"/>
            <a:ext cx="11201400" cy="777240"/>
          </a:xfrm>
        </p:spPr>
        <p:txBody>
          <a:bodyPr/>
          <a:lstStyle/>
          <a:p>
            <a:r>
              <a:rPr lang="en-US" dirty="0"/>
              <a:t>Left image just shows the weather, without updating the PFW models (i.e., not changing the power flow values) whereas the right one also updates the PFW models (note the very low solar)</a:t>
            </a:r>
          </a:p>
        </p:txBody>
      </p:sp>
      <p:pic>
        <p:nvPicPr>
          <p:cNvPr id="4" name="Picture 3">
            <a:extLst>
              <a:ext uri="{FF2B5EF4-FFF2-40B4-BE49-F238E27FC236}">
                <a16:creationId xmlns:a16="http://schemas.microsoft.com/office/drawing/2014/main" id="{4A1B4D70-4F2C-DA46-9900-F2B1C7532A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140" y="2743200"/>
            <a:ext cx="5760160" cy="3644086"/>
          </a:xfrm>
          <a:prstGeom prst="rect">
            <a:avLst/>
          </a:prstGeom>
        </p:spPr>
      </p:pic>
      <p:pic>
        <p:nvPicPr>
          <p:cNvPr id="6" name="Picture 5">
            <a:extLst>
              <a:ext uri="{FF2B5EF4-FFF2-40B4-BE49-F238E27FC236}">
                <a16:creationId xmlns:a16="http://schemas.microsoft.com/office/drawing/2014/main" id="{74914C96-5DCE-8C76-1318-223AA96E9A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19800" y="2743200"/>
            <a:ext cx="5867400" cy="3711929"/>
          </a:xfrm>
          <a:prstGeom prst="rect">
            <a:avLst/>
          </a:prstGeom>
        </p:spPr>
      </p:pic>
    </p:spTree>
    <p:extLst>
      <p:ext uri="{BB962C8B-B14F-4D97-AF65-F5344CB8AC3E}">
        <p14:creationId xmlns:p14="http://schemas.microsoft.com/office/powerpoint/2010/main" val="4062846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3F49-B0D8-9C28-D3BE-B0CF4DF17232}"/>
              </a:ext>
            </a:extLst>
          </p:cNvPr>
          <p:cNvSpPr>
            <a:spLocks noGrp="1"/>
          </p:cNvSpPr>
          <p:nvPr>
            <p:ph type="title"/>
          </p:nvPr>
        </p:nvSpPr>
        <p:spPr/>
        <p:txBody>
          <a:bodyPr/>
          <a:lstStyle/>
          <a:p>
            <a:r>
              <a:rPr lang="en-US" dirty="0"/>
              <a:t>Contrasting Two Days: 4/29/2010 and 12/12/1941</a:t>
            </a:r>
          </a:p>
        </p:txBody>
      </p:sp>
      <p:sp>
        <p:nvSpPr>
          <p:cNvPr id="3" name="Content Placeholder 2">
            <a:extLst>
              <a:ext uri="{FF2B5EF4-FFF2-40B4-BE49-F238E27FC236}">
                <a16:creationId xmlns:a16="http://schemas.microsoft.com/office/drawing/2014/main" id="{BF0FCDE6-4D7E-52C0-EB3E-6E11087954FD}"/>
              </a:ext>
            </a:extLst>
          </p:cNvPr>
          <p:cNvSpPr>
            <a:spLocks noGrp="1"/>
          </p:cNvSpPr>
          <p:nvPr>
            <p:ph idx="1"/>
          </p:nvPr>
        </p:nvSpPr>
        <p:spPr/>
        <p:txBody>
          <a:bodyPr/>
          <a:lstStyle/>
          <a:p>
            <a:r>
              <a:rPr lang="en-US" dirty="0"/>
              <a:t>Assuming the 12/31/2023 renewable generation (147 GW wind, 90 GW solar), we determined a few outlier days. At noon (Central) weather for 4/29/2010 would have an 73% available, while 12/12/1941 weather would have 15%</a:t>
            </a:r>
          </a:p>
        </p:txBody>
      </p:sp>
      <p:pic>
        <p:nvPicPr>
          <p:cNvPr id="5" name="Picture 4">
            <a:extLst>
              <a:ext uri="{FF2B5EF4-FFF2-40B4-BE49-F238E27FC236}">
                <a16:creationId xmlns:a16="http://schemas.microsoft.com/office/drawing/2014/main" id="{1B87D942-B6EB-7929-0903-C6FDF7A746B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14857"/>
          <a:stretch/>
        </p:blipFill>
        <p:spPr>
          <a:xfrm>
            <a:off x="228600" y="3429000"/>
            <a:ext cx="5760720" cy="3232309"/>
          </a:xfrm>
          <a:prstGeom prst="rect">
            <a:avLst/>
          </a:prstGeom>
        </p:spPr>
      </p:pic>
      <p:pic>
        <p:nvPicPr>
          <p:cNvPr id="7" name="Picture 6">
            <a:extLst>
              <a:ext uri="{FF2B5EF4-FFF2-40B4-BE49-F238E27FC236}">
                <a16:creationId xmlns:a16="http://schemas.microsoft.com/office/drawing/2014/main" id="{C5B636E2-9DC5-2B76-7F34-2245A3B7D3E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 r="14568"/>
          <a:stretch/>
        </p:blipFill>
        <p:spPr>
          <a:xfrm>
            <a:off x="5963194" y="3448968"/>
            <a:ext cx="5760720" cy="3221423"/>
          </a:xfrm>
          <a:prstGeom prst="rect">
            <a:avLst/>
          </a:prstGeom>
        </p:spPr>
      </p:pic>
      <p:sp>
        <p:nvSpPr>
          <p:cNvPr id="8" name="Rectangle 7">
            <a:extLst>
              <a:ext uri="{FF2B5EF4-FFF2-40B4-BE49-F238E27FC236}">
                <a16:creationId xmlns:a16="http://schemas.microsoft.com/office/drawing/2014/main" id="{D96AE0AB-085B-A97A-D4C7-7B148CB5F1B4}"/>
              </a:ext>
            </a:extLst>
          </p:cNvPr>
          <p:cNvSpPr/>
          <p:nvPr/>
        </p:nvSpPr>
        <p:spPr>
          <a:xfrm>
            <a:off x="7273834" y="2617971"/>
            <a:ext cx="4191000" cy="830997"/>
          </a:xfrm>
          <a:prstGeom prst="rect">
            <a:avLst/>
          </a:prstGeom>
          <a:solidFill>
            <a:schemeClr val="accent3">
              <a:lumMod val="95000"/>
            </a:schemeClr>
          </a:solidFill>
        </p:spPr>
        <p:txBody>
          <a:bodyPr wrap="square">
            <a:spAutoFit/>
          </a:bodyPr>
          <a:lstStyle/>
          <a:p>
            <a:pPr marL="0" lvl="1"/>
            <a:r>
              <a:rPr lang="en-US" sz="2400" dirty="0"/>
              <a:t>Applying the weather and getting the values is quick</a:t>
            </a:r>
          </a:p>
        </p:txBody>
      </p:sp>
    </p:spTree>
    <p:extLst>
      <p:ext uri="{BB962C8B-B14F-4D97-AF65-F5344CB8AC3E}">
        <p14:creationId xmlns:p14="http://schemas.microsoft.com/office/powerpoint/2010/main" val="2899070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0497-6858-4435-9B2A-F21DA040271F}"/>
              </a:ext>
            </a:extLst>
          </p:cNvPr>
          <p:cNvSpPr>
            <a:spLocks noGrp="1"/>
          </p:cNvSpPr>
          <p:nvPr>
            <p:ph type="title"/>
          </p:nvPr>
        </p:nvSpPr>
        <p:spPr/>
        <p:txBody>
          <a:bodyPr/>
          <a:lstStyle/>
          <a:p>
            <a:r>
              <a:rPr lang="en-US" dirty="0"/>
              <a:t>December 12, 1941 Clouds and Wind</a:t>
            </a:r>
          </a:p>
        </p:txBody>
      </p:sp>
      <p:pic>
        <p:nvPicPr>
          <p:cNvPr id="5" name="Picture 4">
            <a:extLst>
              <a:ext uri="{FF2B5EF4-FFF2-40B4-BE49-F238E27FC236}">
                <a16:creationId xmlns:a16="http://schemas.microsoft.com/office/drawing/2014/main" id="{8EB44D5B-3E84-579D-5FD8-A91B7875156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957" r="14877"/>
          <a:stretch/>
        </p:blipFill>
        <p:spPr>
          <a:xfrm>
            <a:off x="381000" y="2819400"/>
            <a:ext cx="5303520" cy="3200400"/>
          </a:xfrm>
          <a:prstGeom prst="rect">
            <a:avLst/>
          </a:prstGeom>
        </p:spPr>
      </p:pic>
      <p:pic>
        <p:nvPicPr>
          <p:cNvPr id="7" name="Picture 6">
            <a:extLst>
              <a:ext uri="{FF2B5EF4-FFF2-40B4-BE49-F238E27FC236}">
                <a16:creationId xmlns:a16="http://schemas.microsoft.com/office/drawing/2014/main" id="{03093D99-CC0D-FE86-EB0F-2D88F9036A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135" r="15661"/>
          <a:stretch/>
        </p:blipFill>
        <p:spPr>
          <a:xfrm>
            <a:off x="5867400" y="2743200"/>
            <a:ext cx="5303520" cy="3239899"/>
          </a:xfrm>
          <a:prstGeom prst="rect">
            <a:avLst/>
          </a:prstGeom>
        </p:spPr>
      </p:pic>
      <p:sp>
        <p:nvSpPr>
          <p:cNvPr id="8" name="Content Placeholder 2">
            <a:extLst>
              <a:ext uri="{FF2B5EF4-FFF2-40B4-BE49-F238E27FC236}">
                <a16:creationId xmlns:a16="http://schemas.microsoft.com/office/drawing/2014/main" id="{46FA69D9-B801-C6D4-2D36-CF704C37BDA2}"/>
              </a:ext>
            </a:extLst>
          </p:cNvPr>
          <p:cNvSpPr>
            <a:spLocks noGrp="1"/>
          </p:cNvSpPr>
          <p:nvPr>
            <p:ph idx="1"/>
          </p:nvPr>
        </p:nvSpPr>
        <p:spPr>
          <a:xfrm>
            <a:off x="228600" y="1280160"/>
            <a:ext cx="11201400" cy="5196840"/>
          </a:xfrm>
        </p:spPr>
        <p:txBody>
          <a:bodyPr/>
          <a:lstStyle/>
          <a:p>
            <a:r>
              <a:rPr lang="en-US" dirty="0"/>
              <a:t>Dec 12, 1941 was a cloudy, mostly windless day nationwide. But this needs to be considered on a regional basis. For example, it would not have been a particularly severe day in Texas.</a:t>
            </a:r>
          </a:p>
        </p:txBody>
      </p:sp>
    </p:spTree>
    <p:extLst>
      <p:ext uri="{BB962C8B-B14F-4D97-AF65-F5344CB8AC3E}">
        <p14:creationId xmlns:p14="http://schemas.microsoft.com/office/powerpoint/2010/main" val="2636492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r>
              <a:rPr lang="en-US" altLang="en-US" dirty="0"/>
              <a:t>SRE Examples: Geomagnetic Disturbances (GMDs) </a:t>
            </a:r>
          </a:p>
        </p:txBody>
      </p:sp>
      <p:sp>
        <p:nvSpPr>
          <p:cNvPr id="8195" name="Content Placeholder 2"/>
          <p:cNvSpPr>
            <a:spLocks noGrp="1" noChangeArrowheads="1"/>
          </p:cNvSpPr>
          <p:nvPr>
            <p:ph idx="1"/>
          </p:nvPr>
        </p:nvSpPr>
        <p:spPr>
          <a:xfrm>
            <a:off x="457200" y="1280160"/>
            <a:ext cx="10744200" cy="4800600"/>
          </a:xfrm>
        </p:spPr>
        <p:txBody>
          <a:bodyPr/>
          <a:lstStyle/>
          <a:p>
            <a:r>
              <a:rPr lang="en-US" altLang="en-US" dirty="0"/>
              <a:t>GMDs are caused by solar corona mass ejections (CMEs), and range from minor and frequent to severe and extremely rare</a:t>
            </a:r>
          </a:p>
          <a:p>
            <a:r>
              <a:rPr lang="en-US" altLang="en-US" dirty="0"/>
              <a:t>A GMD caused a blackout in 1989 of Quebec</a:t>
            </a:r>
          </a:p>
          <a:p>
            <a:r>
              <a:rPr lang="en-US" altLang="en-US" dirty="0"/>
              <a:t>They have the potential to severely disrupt the electric grid by causing quasi-dc geomagnetically induced currents (GICs) in the high voltage grid</a:t>
            </a:r>
          </a:p>
          <a:p>
            <a:r>
              <a:rPr lang="en-US" altLang="en-US" dirty="0"/>
              <a:t>Until recently power engineers had few tools to help them assess the impact of GMDs </a:t>
            </a:r>
          </a:p>
          <a:p>
            <a:r>
              <a:rPr lang="en-US" altLang="en-US" dirty="0"/>
              <a:t>GMD assessment tools are now moving into the realm of power system planning and operations engineers</a:t>
            </a:r>
          </a:p>
        </p:txBody>
      </p:sp>
      <p:sp>
        <p:nvSpPr>
          <p:cNvPr id="819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2000" dirty="0"/>
              <a:t>    </a:t>
            </a:r>
          </a:p>
        </p:txBody>
      </p:sp>
      <p:sp>
        <p:nvSpPr>
          <p:cNvPr id="5" name="Slide Number Placeholder 2"/>
          <p:cNvSpPr txBox="1">
            <a:spLocks/>
          </p:cNvSpPr>
          <p:nvPr/>
        </p:nvSpPr>
        <p:spPr>
          <a:xfrm>
            <a:off x="8077200" y="6606584"/>
            <a:ext cx="2133600" cy="25437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F2FC8D21-943B-441A-A479-D8EF879E15E7}" type="slidenum">
              <a:rPr lang="en-US" sz="1200" smtClean="0"/>
              <a:pPr>
                <a:defRPr/>
              </a:pPr>
              <a:t>57</a:t>
            </a:fld>
            <a:endParaRPr lang="en-US" sz="1200" dirty="0"/>
          </a:p>
        </p:txBody>
      </p:sp>
      <p:sp>
        <p:nvSpPr>
          <p:cNvPr id="2" name="Slide Number Placeholder 1">
            <a:extLst>
              <a:ext uri="{FF2B5EF4-FFF2-40B4-BE49-F238E27FC236}">
                <a16:creationId xmlns:a16="http://schemas.microsoft.com/office/drawing/2014/main" id="{B5768CCE-8974-0719-604F-54A015C31E8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57</a:t>
            </a:fld>
            <a:endParaRPr lang="en-US" dirty="0">
              <a:solidFill>
                <a:srgbClr val="1E0000"/>
              </a:solidFill>
            </a:endParaRPr>
          </a:p>
        </p:txBody>
      </p:sp>
    </p:spTree>
    <p:extLst>
      <p:ext uri="{BB962C8B-B14F-4D97-AF65-F5344CB8AC3E}">
        <p14:creationId xmlns:p14="http://schemas.microsoft.com/office/powerpoint/2010/main" val="1715058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noChangeArrowheads="1"/>
          </p:cNvSpPr>
          <p:nvPr>
            <p:ph type="title"/>
          </p:nvPr>
        </p:nvSpPr>
        <p:spPr/>
        <p:txBody>
          <a:bodyPr/>
          <a:lstStyle/>
          <a:p>
            <a:r>
              <a:rPr lang="en-US" altLang="en-US" dirty="0"/>
              <a:t>GMD Overview</a:t>
            </a:r>
          </a:p>
        </p:txBody>
      </p:sp>
      <p:sp>
        <p:nvSpPr>
          <p:cNvPr id="9219" name="Content Placeholder 2"/>
          <p:cNvSpPr>
            <a:spLocks noGrp="1" noChangeArrowheads="1"/>
          </p:cNvSpPr>
          <p:nvPr>
            <p:ph idx="1"/>
          </p:nvPr>
        </p:nvSpPr>
        <p:spPr>
          <a:xfrm>
            <a:off x="457200" y="1280160"/>
            <a:ext cx="11353800" cy="4800600"/>
          </a:xfrm>
        </p:spPr>
        <p:txBody>
          <a:bodyPr/>
          <a:lstStyle/>
          <a:p>
            <a:r>
              <a:rPr lang="en-US" altLang="en-US" dirty="0"/>
              <a:t>Solar corona mass ejections (CMEs) can cause changes in the earth’s magnetic field (i.e., dB/dt).  These changes in turn produce a non-uniform electric field at the surface</a:t>
            </a:r>
          </a:p>
          <a:p>
            <a:pPr lvl="1"/>
            <a:r>
              <a:rPr lang="en-US" altLang="en-US" dirty="0"/>
              <a:t>Changes in the magnetic flux are usually expressed in nT/minute; from a 60 Hz perspective they are almost dc</a:t>
            </a:r>
          </a:p>
          <a:p>
            <a:pPr lvl="1"/>
            <a:r>
              <a:rPr lang="en-US" altLang="en-US" dirty="0"/>
              <a:t>1989 North America storm produced </a:t>
            </a:r>
            <a:br>
              <a:rPr lang="en-US" altLang="en-US" dirty="0"/>
            </a:br>
            <a:r>
              <a:rPr lang="en-US" altLang="en-US" dirty="0"/>
              <a:t>a change of 500 nT/minute, while a </a:t>
            </a:r>
            <a:br>
              <a:rPr lang="en-US" altLang="en-US" dirty="0"/>
            </a:br>
            <a:r>
              <a:rPr lang="en-US" altLang="en-US" dirty="0"/>
              <a:t>stronger storm, such as the ones in</a:t>
            </a:r>
            <a:br>
              <a:rPr lang="en-US" altLang="en-US" dirty="0"/>
            </a:br>
            <a:r>
              <a:rPr lang="en-US" altLang="en-US" dirty="0"/>
              <a:t>1859 or 1921, could produce  </a:t>
            </a:r>
            <a:br>
              <a:rPr lang="en-US" altLang="en-US" dirty="0"/>
            </a:br>
            <a:r>
              <a:rPr lang="en-US" altLang="en-US" dirty="0"/>
              <a:t>2500 nT/minute variation</a:t>
            </a:r>
          </a:p>
          <a:p>
            <a:pPr lvl="1"/>
            <a:r>
              <a:rPr lang="en-US" altLang="en-US" dirty="0"/>
              <a:t>Storm “footprint” can be continental in scale</a:t>
            </a:r>
          </a:p>
          <a:p>
            <a:endParaRPr lang="en-US" altLang="en-US" dirty="0">
              <a:latin typeface="Arial" charset="0"/>
              <a:cs typeface="Arial" charset="0"/>
            </a:endParaRPr>
          </a:p>
          <a:p>
            <a:endParaRPr lang="en-US" altLang="en-US" dirty="0">
              <a:latin typeface="Arial" charset="0"/>
              <a:cs typeface="Arial" charset="0"/>
            </a:endParaRPr>
          </a:p>
        </p:txBody>
      </p:sp>
      <p:sp>
        <p:nvSpPr>
          <p:cNvPr id="922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2000" dirty="0"/>
              <a:t> </a:t>
            </a:r>
          </a:p>
        </p:txBody>
      </p:sp>
      <p:pic>
        <p:nvPicPr>
          <p:cNvPr id="92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200400"/>
            <a:ext cx="4267200" cy="236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2" name="TextBox 3"/>
          <p:cNvSpPr txBox="1">
            <a:spLocks noChangeArrowheads="1"/>
          </p:cNvSpPr>
          <p:nvPr/>
        </p:nvSpPr>
        <p:spPr bwMode="auto">
          <a:xfrm>
            <a:off x="1143000" y="6211188"/>
            <a:ext cx="8093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1400" dirty="0">
                <a:solidFill>
                  <a:schemeClr val="tx1">
                    <a:lumMod val="50000"/>
                  </a:schemeClr>
                </a:solidFill>
              </a:rPr>
              <a:t>Image source: J. Kappenman, “A Perfect Storm of Planetary Proportions,” </a:t>
            </a:r>
            <a:r>
              <a:rPr lang="en-US" altLang="en-US" sz="1400" i="1" dirty="0">
                <a:solidFill>
                  <a:schemeClr val="tx1">
                    <a:lumMod val="50000"/>
                  </a:schemeClr>
                </a:solidFill>
              </a:rPr>
              <a:t>IEEE Spectrum</a:t>
            </a:r>
            <a:r>
              <a:rPr lang="en-US" altLang="en-US" sz="1400" dirty="0">
                <a:solidFill>
                  <a:schemeClr val="tx1">
                    <a:lumMod val="50000"/>
                  </a:schemeClr>
                </a:solidFill>
              </a:rPr>
              <a:t>, Feb 2012, page 29</a:t>
            </a:r>
          </a:p>
        </p:txBody>
      </p:sp>
      <p:sp>
        <p:nvSpPr>
          <p:cNvPr id="7" name="Slide Number Placeholder 2"/>
          <p:cNvSpPr txBox="1">
            <a:spLocks/>
          </p:cNvSpPr>
          <p:nvPr/>
        </p:nvSpPr>
        <p:spPr>
          <a:xfrm>
            <a:off x="8077200" y="6606584"/>
            <a:ext cx="2133600" cy="25437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F2FC8D21-943B-441A-A479-D8EF879E15E7}" type="slidenum">
              <a:rPr lang="en-US" sz="1200" smtClean="0"/>
              <a:pPr>
                <a:defRPr/>
              </a:pPr>
              <a:t>58</a:t>
            </a:fld>
            <a:endParaRPr lang="en-US" sz="1200" dirty="0"/>
          </a:p>
        </p:txBody>
      </p:sp>
      <p:sp>
        <p:nvSpPr>
          <p:cNvPr id="2" name="Slide Number Placeholder 1">
            <a:extLst>
              <a:ext uri="{FF2B5EF4-FFF2-40B4-BE49-F238E27FC236}">
                <a16:creationId xmlns:a16="http://schemas.microsoft.com/office/drawing/2014/main" id="{11DD1E18-A01C-5315-9D26-548DD28E2AA9}"/>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58</a:t>
            </a:fld>
            <a:endParaRPr lang="en-US" dirty="0">
              <a:solidFill>
                <a:srgbClr val="1E0000"/>
              </a:solidFill>
            </a:endParaRPr>
          </a:p>
        </p:txBody>
      </p:sp>
    </p:spTree>
    <p:extLst>
      <p:ext uri="{BB962C8B-B14F-4D97-AF65-F5344CB8AC3E}">
        <p14:creationId xmlns:p14="http://schemas.microsoft.com/office/powerpoint/2010/main" val="4282111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BF12-739F-7A9D-4BF4-36381F21AFBD}"/>
              </a:ext>
            </a:extLst>
          </p:cNvPr>
          <p:cNvSpPr>
            <a:spLocks noGrp="1"/>
          </p:cNvSpPr>
          <p:nvPr>
            <p:ph type="title"/>
          </p:nvPr>
        </p:nvSpPr>
        <p:spPr/>
        <p:txBody>
          <a:bodyPr/>
          <a:lstStyle/>
          <a:p>
            <a:r>
              <a:rPr lang="en-US" dirty="0"/>
              <a:t>Eclipse Video</a:t>
            </a:r>
          </a:p>
        </p:txBody>
      </p:sp>
      <p:sp>
        <p:nvSpPr>
          <p:cNvPr id="5" name="Slide Number Placeholder 1">
            <a:extLst>
              <a:ext uri="{FF2B5EF4-FFF2-40B4-BE49-F238E27FC236}">
                <a16:creationId xmlns:a16="http://schemas.microsoft.com/office/drawing/2014/main" id="{F5BA491B-38F9-8A2D-6D89-86A62C725585}"/>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a:t>
            </a:fld>
            <a:endParaRPr lang="en-US" dirty="0">
              <a:solidFill>
                <a:srgbClr val="1E0000"/>
              </a:solidFill>
            </a:endParaRPr>
          </a:p>
        </p:txBody>
      </p:sp>
      <p:pic>
        <p:nvPicPr>
          <p:cNvPr id="3" name="Picture 2">
            <a:extLst>
              <a:ext uri="{FF2B5EF4-FFF2-40B4-BE49-F238E27FC236}">
                <a16:creationId xmlns:a16="http://schemas.microsoft.com/office/drawing/2014/main" id="{413DDA45-633F-92A1-C2D4-E7F294F08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000" y="1219200"/>
            <a:ext cx="9677400" cy="5262086"/>
          </a:xfrm>
          <a:prstGeom prst="rect">
            <a:avLst/>
          </a:prstGeom>
        </p:spPr>
      </p:pic>
    </p:spTree>
    <p:extLst>
      <p:ext uri="{BB962C8B-B14F-4D97-AF65-F5344CB8AC3E}">
        <p14:creationId xmlns:p14="http://schemas.microsoft.com/office/powerpoint/2010/main" val="2236881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dirty="0"/>
              <a:t>Electric Fields and Geomagnetically Induced Currents (GICs)</a:t>
            </a:r>
          </a:p>
        </p:txBody>
      </p:sp>
      <p:sp>
        <p:nvSpPr>
          <p:cNvPr id="10243" name="Content Placeholder 2"/>
          <p:cNvSpPr>
            <a:spLocks noGrp="1" noChangeArrowheads="1"/>
          </p:cNvSpPr>
          <p:nvPr>
            <p:ph idx="1"/>
          </p:nvPr>
        </p:nvSpPr>
        <p:spPr>
          <a:xfrm>
            <a:off x="457200" y="1280160"/>
            <a:ext cx="11353800" cy="4800600"/>
          </a:xfrm>
        </p:spPr>
        <p:txBody>
          <a:bodyPr/>
          <a:lstStyle/>
          <a:p>
            <a:r>
              <a:rPr lang="en-US" altLang="en-US" dirty="0">
                <a:cs typeface="Arial" charset="0"/>
              </a:rPr>
              <a:t>The induced electric field at the surface is dependent on deep earth (hundreds of km) conductivity</a:t>
            </a:r>
          </a:p>
          <a:p>
            <a:pPr lvl="1"/>
            <a:r>
              <a:rPr lang="en-US" altLang="en-US" dirty="0">
                <a:cs typeface="Arial" charset="0"/>
              </a:rPr>
              <a:t>Electric fields are vectors (magnitude and angle); values expressed in units of volts/mile (or volts/km);</a:t>
            </a:r>
          </a:p>
          <a:p>
            <a:pPr lvl="1"/>
            <a:r>
              <a:rPr lang="en-US" altLang="en-US" dirty="0">
                <a:cs typeface="Arial" charset="0"/>
              </a:rPr>
              <a:t>A 2500 nT/minute storm could produce 5 to 10 volts/km </a:t>
            </a:r>
          </a:p>
          <a:p>
            <a:r>
              <a:rPr lang="en-US" altLang="en-US" dirty="0">
                <a:cs typeface="Arial" charset="0"/>
              </a:rPr>
              <a:t>The electric fields cause GICs to flow in the high voltage transmission grid</a:t>
            </a:r>
          </a:p>
          <a:p>
            <a:r>
              <a:rPr lang="en-US" altLang="en-US" dirty="0">
                <a:cs typeface="Arial" charset="0"/>
              </a:rPr>
              <a:t>The induced voltages that drive the GICs can be modeled as dc voltages in the transmission lines.  </a:t>
            </a:r>
          </a:p>
          <a:p>
            <a:pPr lvl="1"/>
            <a:r>
              <a:rPr lang="en-US" altLang="en-US" dirty="0">
                <a:cs typeface="Arial" charset="0"/>
              </a:rPr>
              <a:t>The magnitude of the dc voltage is determined by integrating the electric field variation over the line length</a:t>
            </a:r>
          </a:p>
          <a:p>
            <a:pPr lvl="1"/>
            <a:r>
              <a:rPr lang="en-US" altLang="en-US" dirty="0">
                <a:cs typeface="Arial" charset="0"/>
              </a:rPr>
              <a:t>Both magnitude and direction of electric field is important</a:t>
            </a:r>
          </a:p>
          <a:p>
            <a:endParaRPr lang="en-US" altLang="en-US" dirty="0">
              <a:latin typeface="Arial" charset="0"/>
              <a:cs typeface="Arial" charset="0"/>
            </a:endParaRPr>
          </a:p>
        </p:txBody>
      </p:sp>
      <p:sp>
        <p:nvSpPr>
          <p:cNvPr id="102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2000" dirty="0"/>
              <a:t> </a:t>
            </a:r>
          </a:p>
        </p:txBody>
      </p:sp>
      <p:sp>
        <p:nvSpPr>
          <p:cNvPr id="5" name="Slide Number Placeholder 2"/>
          <p:cNvSpPr txBox="1">
            <a:spLocks/>
          </p:cNvSpPr>
          <p:nvPr/>
        </p:nvSpPr>
        <p:spPr>
          <a:xfrm>
            <a:off x="8077200" y="6606584"/>
            <a:ext cx="2133600" cy="25437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F2FC8D21-943B-441A-A479-D8EF879E15E7}" type="slidenum">
              <a:rPr lang="en-US" sz="1200" smtClean="0"/>
              <a:pPr>
                <a:defRPr/>
              </a:pPr>
              <a:t>59</a:t>
            </a:fld>
            <a:endParaRPr lang="en-US" sz="1200" dirty="0"/>
          </a:p>
        </p:txBody>
      </p:sp>
      <p:sp>
        <p:nvSpPr>
          <p:cNvPr id="2" name="Slide Number Placeholder 1">
            <a:extLst>
              <a:ext uri="{FF2B5EF4-FFF2-40B4-BE49-F238E27FC236}">
                <a16:creationId xmlns:a16="http://schemas.microsoft.com/office/drawing/2014/main" id="{739FDB53-FEBD-39ED-DEDB-B9EFD43953CA}"/>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59</a:t>
            </a:fld>
            <a:endParaRPr lang="en-US" dirty="0">
              <a:solidFill>
                <a:srgbClr val="1E0000"/>
              </a:solidFill>
            </a:endParaRPr>
          </a:p>
        </p:txBody>
      </p:sp>
    </p:spTree>
    <p:extLst>
      <p:ext uri="{BB962C8B-B14F-4D97-AF65-F5344CB8AC3E}">
        <p14:creationId xmlns:p14="http://schemas.microsoft.com/office/powerpoint/2010/main" val="3224022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HILF Example: Nuclear EMPs</a:t>
            </a:r>
          </a:p>
        </p:txBody>
      </p:sp>
      <p:sp>
        <p:nvSpPr>
          <p:cNvPr id="3" name="Content Placeholder 2"/>
          <p:cNvSpPr>
            <a:spLocks noGrp="1"/>
          </p:cNvSpPr>
          <p:nvPr>
            <p:ph idx="1"/>
          </p:nvPr>
        </p:nvSpPr>
        <p:spPr/>
        <p:txBody>
          <a:bodyPr/>
          <a:lstStyle/>
          <a:p>
            <a:r>
              <a:rPr lang="en-US" altLang="en-US" dirty="0">
                <a:latin typeface="Times New Roman" panose="02020603050405020304" pitchFamily="18" charset="0"/>
                <a:cs typeface="Times New Roman" panose="02020603050405020304" pitchFamily="18" charset="0"/>
              </a:rPr>
              <a:t>Broadly defined, an electromagnetic pulse (EMP) is any transient burst of electromagnetic energy</a:t>
            </a:r>
          </a:p>
          <a:p>
            <a:r>
              <a:rPr lang="en-US" altLang="en-US" dirty="0">
                <a:latin typeface="Times New Roman" panose="02020603050405020304" pitchFamily="18" charset="0"/>
                <a:cs typeface="Times New Roman" panose="02020603050405020304" pitchFamily="18" charset="0"/>
              </a:rPr>
              <a:t>High altitude nuclear explosions can produce continental scale EMPs; called HEMPs</a:t>
            </a:r>
          </a:p>
          <a:p>
            <a:r>
              <a:rPr lang="en-US" altLang="en-US" dirty="0">
                <a:latin typeface="Times New Roman" panose="02020603050405020304" pitchFamily="18" charset="0"/>
                <a:cs typeface="Times New Roman" panose="02020603050405020304" pitchFamily="18" charset="0"/>
              </a:rPr>
              <a:t>The impacts of an HEMP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are typically divided into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three time frames: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E1, E2 and E3</a:t>
            </a:r>
          </a:p>
          <a:p>
            <a:pPr lvl="1"/>
            <a:r>
              <a:rPr lang="en-US" altLang="en-US" dirty="0">
                <a:latin typeface="Times New Roman" panose="02020603050405020304" pitchFamily="18" charset="0"/>
                <a:cs typeface="Times New Roman" panose="02020603050405020304" pitchFamily="18" charset="0"/>
              </a:rPr>
              <a:t>E1 impacts electronics,</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E2 is similar to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lightning, E3 is similar</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to a very large, but short duration GMD</a:t>
            </a:r>
          </a:p>
          <a:p>
            <a:endParaRPr lang="en-US" dirty="0"/>
          </a:p>
        </p:txBody>
      </p:sp>
      <p:pic>
        <p:nvPicPr>
          <p:cNvPr id="4"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48400" y="2895600"/>
            <a:ext cx="5038545" cy="310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p:cNvSpPr>
            <a:spLocks noGrp="1"/>
          </p:cNvSpPr>
          <p:nvPr>
            <p:ph type="sldNum" sz="quarter" idx="12"/>
          </p:nvPr>
        </p:nvSpPr>
        <p:spPr>
          <a:xfrm>
            <a:off x="8077200" y="6606582"/>
            <a:ext cx="2133600" cy="2514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fld id="{6443F0E8-9F05-42C7-901A-992AAD89A262}" type="slidenum">
              <a:rPr lang="en-US" altLang="en-US" sz="1200">
                <a:solidFill>
                  <a:schemeClr val="bg1"/>
                </a:solidFill>
              </a:rPr>
              <a:pPr>
                <a:spcBef>
                  <a:spcPct val="0"/>
                </a:spcBef>
                <a:buClrTx/>
                <a:buSzTx/>
                <a:buFontTx/>
                <a:buNone/>
              </a:pPr>
              <a:t>60</a:t>
            </a:fld>
            <a:endParaRPr lang="en-US" altLang="en-US" sz="1200" dirty="0">
              <a:solidFill>
                <a:schemeClr val="bg1"/>
              </a:solidFill>
            </a:endParaRPr>
          </a:p>
        </p:txBody>
      </p:sp>
      <p:sp>
        <p:nvSpPr>
          <p:cNvPr id="6" name="Slide Number Placeholder 1">
            <a:extLst>
              <a:ext uri="{FF2B5EF4-FFF2-40B4-BE49-F238E27FC236}">
                <a16:creationId xmlns:a16="http://schemas.microsoft.com/office/drawing/2014/main" id="{F90BBFF9-251C-924D-50CF-238B36BCC092}"/>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60</a:t>
            </a:fld>
            <a:endParaRPr lang="en-US" dirty="0">
              <a:solidFill>
                <a:srgbClr val="1E0000"/>
              </a:solidFill>
            </a:endParaRPr>
          </a:p>
        </p:txBody>
      </p:sp>
    </p:spTree>
    <p:extLst>
      <p:ext uri="{BB962C8B-B14F-4D97-AF65-F5344CB8AC3E}">
        <p14:creationId xmlns:p14="http://schemas.microsoft.com/office/powerpoint/2010/main" val="3744726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Nuclear EMP History</a:t>
            </a:r>
            <a:endParaRPr lang="en-US" dirty="0"/>
          </a:p>
        </p:txBody>
      </p:sp>
      <p:sp>
        <p:nvSpPr>
          <p:cNvPr id="3" name="Content Placeholder 2"/>
          <p:cNvSpPr>
            <a:spLocks noGrp="1"/>
          </p:cNvSpPr>
          <p:nvPr>
            <p:ph idx="1"/>
          </p:nvPr>
        </p:nvSpPr>
        <p:spPr/>
        <p:txBody>
          <a:bodyPr/>
          <a:lstStyle/>
          <a:p>
            <a:r>
              <a:rPr lang="en-US" altLang="en-US" dirty="0">
                <a:latin typeface="Times New Roman" panose="02020603050405020304" pitchFamily="18" charset="0"/>
                <a:cs typeface="Times New Roman" panose="02020603050405020304" pitchFamily="18" charset="0"/>
              </a:rPr>
              <a:t>The presence of EMPs was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theorized by Enrico Fermi prior to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the first explosion in July 1945</a:t>
            </a:r>
          </a:p>
          <a:p>
            <a:pPr lvl="1"/>
            <a:r>
              <a:rPr lang="en-US" altLang="en-US" dirty="0">
                <a:latin typeface="Times New Roman" panose="02020603050405020304" pitchFamily="18" charset="0"/>
                <a:cs typeface="Times New Roman" panose="02020603050405020304" pitchFamily="18" charset="0"/>
              </a:rPr>
              <a:t>Many wires were shielded, but still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some data was lost due to EMP</a:t>
            </a:r>
          </a:p>
          <a:p>
            <a:r>
              <a:rPr lang="en-US" altLang="en-US" dirty="0">
                <a:latin typeface="Times New Roman" panose="02020603050405020304" pitchFamily="18" charset="0"/>
                <a:cs typeface="Times New Roman" panose="02020603050405020304" pitchFamily="18" charset="0"/>
              </a:rPr>
              <a:t>British called it “radioflash” in their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tests in early 1950’s due to the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presence of “clicks” heard on radios</a:t>
            </a:r>
          </a:p>
          <a:p>
            <a:r>
              <a:rPr lang="en-US" altLang="en-US" dirty="0">
                <a:latin typeface="Times New Roman" panose="02020603050405020304" pitchFamily="18" charset="0"/>
                <a:cs typeface="Times New Roman" panose="02020603050405020304" pitchFamily="18" charset="0"/>
              </a:rPr>
              <a:t>Operation Hardtack tests in 1958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(up to 80 km in altitude) further demonstrated HEMP impacts </a:t>
            </a:r>
          </a:p>
          <a:p>
            <a:endParaRPr lang="en-US" dirty="0"/>
          </a:p>
        </p:txBody>
      </p:sp>
      <p:pic>
        <p:nvPicPr>
          <p:cNvPr id="4" name="Picture 2" descr="http://www.hcc.mnscu.edu/chem/abomb/Trinity_Explo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165358"/>
            <a:ext cx="4724400" cy="3202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6781800" y="4469612"/>
            <a:ext cx="51763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06600"/>
              </a:buClr>
              <a:buSzPct val="140000"/>
              <a:buChar char="•"/>
              <a:defRPr sz="3200">
                <a:solidFill>
                  <a:schemeClr val="tx1"/>
                </a:solidFill>
                <a:latin typeface="Times New Roman" pitchFamily="18" charset="0"/>
              </a:defRPr>
            </a:lvl1pPr>
            <a:lvl2pPr marL="742950" indent="-285750" eaLnBrk="0" hangingPunct="0">
              <a:spcBef>
                <a:spcPct val="20000"/>
              </a:spcBef>
              <a:buClr>
                <a:srgbClr val="006600"/>
              </a:buClr>
              <a:buSzPct val="140000"/>
              <a:buChar char="–"/>
              <a:defRPr sz="2800">
                <a:solidFill>
                  <a:schemeClr val="tx1"/>
                </a:solidFill>
                <a:latin typeface="Times New Roman" pitchFamily="18" charset="0"/>
              </a:defRPr>
            </a:lvl2pPr>
            <a:lvl3pPr marL="1143000" indent="-228600" eaLnBrk="0" hangingPunct="0">
              <a:spcBef>
                <a:spcPct val="20000"/>
              </a:spcBef>
              <a:buClr>
                <a:srgbClr val="006600"/>
              </a:buClr>
              <a:buSzPct val="140000"/>
              <a:buChar char="•"/>
              <a:defRPr sz="2400">
                <a:solidFill>
                  <a:schemeClr val="tx1"/>
                </a:solidFill>
                <a:latin typeface="Times New Roman" pitchFamily="18" charset="0"/>
              </a:defRPr>
            </a:lvl3pPr>
            <a:lvl4pPr marL="1600200" indent="-228600" eaLnBrk="0" hangingPunct="0">
              <a:spcBef>
                <a:spcPct val="20000"/>
              </a:spcBef>
              <a:buClr>
                <a:srgbClr val="006600"/>
              </a:buClr>
              <a:buSzPct val="140000"/>
              <a:buChar char="–"/>
              <a:defRPr sz="2000">
                <a:solidFill>
                  <a:schemeClr val="tx1"/>
                </a:solidFill>
                <a:latin typeface="Times New Roman" pitchFamily="18" charset="0"/>
              </a:defRPr>
            </a:lvl4pPr>
            <a:lvl5pPr marL="2057400" indent="-228600" eaLnBrk="0" hangingPunct="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eaLnBrk="1" hangingPunct="1">
              <a:spcBef>
                <a:spcPct val="0"/>
              </a:spcBef>
              <a:buClrTx/>
              <a:buSzTx/>
              <a:buFontTx/>
              <a:buNone/>
            </a:pPr>
            <a:r>
              <a:rPr lang="en-US" altLang="en-US" sz="1800" dirty="0">
                <a:solidFill>
                  <a:schemeClr val="tx1">
                    <a:lumMod val="50000"/>
                  </a:schemeClr>
                </a:solidFill>
              </a:rPr>
              <a:t>Trinity Explosion, July 16, 1945, 20 kilotons of TNT</a:t>
            </a:r>
            <a:br>
              <a:rPr lang="en-US" altLang="en-US" sz="1800" dirty="0">
                <a:solidFill>
                  <a:schemeClr val="tx1">
                    <a:lumMod val="50000"/>
                  </a:schemeClr>
                </a:solidFill>
              </a:rPr>
            </a:br>
            <a:r>
              <a:rPr lang="en-US" altLang="en-US" sz="1800" dirty="0">
                <a:solidFill>
                  <a:schemeClr val="tx1">
                    <a:lumMod val="50000"/>
                  </a:schemeClr>
                </a:solidFill>
              </a:rPr>
              <a:t>source: Los Alamos Lab</a:t>
            </a:r>
          </a:p>
        </p:txBody>
      </p:sp>
      <p:sp>
        <p:nvSpPr>
          <p:cNvPr id="7" name="Slide Number Placeholder 3"/>
          <p:cNvSpPr>
            <a:spLocks noGrp="1"/>
          </p:cNvSpPr>
          <p:nvPr>
            <p:ph type="sldNum" sz="quarter" idx="12"/>
          </p:nvPr>
        </p:nvSpPr>
        <p:spPr>
          <a:xfrm>
            <a:off x="8077200" y="6606582"/>
            <a:ext cx="2133600" cy="2514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fld id="{6443F0E8-9F05-42C7-901A-992AAD89A262}" type="slidenum">
              <a:rPr lang="en-US" altLang="en-US" sz="1200">
                <a:solidFill>
                  <a:schemeClr val="bg1"/>
                </a:solidFill>
              </a:rPr>
              <a:pPr>
                <a:spcBef>
                  <a:spcPct val="0"/>
                </a:spcBef>
                <a:buClrTx/>
                <a:buSzTx/>
                <a:buFontTx/>
                <a:buNone/>
              </a:pPr>
              <a:t>61</a:t>
            </a:fld>
            <a:endParaRPr lang="en-US" altLang="en-US" sz="1200" dirty="0">
              <a:solidFill>
                <a:schemeClr val="bg1"/>
              </a:solidFill>
            </a:endParaRPr>
          </a:p>
        </p:txBody>
      </p:sp>
      <p:sp>
        <p:nvSpPr>
          <p:cNvPr id="6" name="Slide Number Placeholder 1">
            <a:extLst>
              <a:ext uri="{FF2B5EF4-FFF2-40B4-BE49-F238E27FC236}">
                <a16:creationId xmlns:a16="http://schemas.microsoft.com/office/drawing/2014/main" id="{CA8966BC-CC79-56FC-D606-78C90CD5919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61</a:t>
            </a:fld>
            <a:endParaRPr lang="en-US" dirty="0">
              <a:solidFill>
                <a:srgbClr val="1E0000"/>
              </a:solidFill>
            </a:endParaRPr>
          </a:p>
        </p:txBody>
      </p:sp>
    </p:spTree>
    <p:extLst>
      <p:ext uri="{BB962C8B-B14F-4D97-AF65-F5344CB8AC3E}">
        <p14:creationId xmlns:p14="http://schemas.microsoft.com/office/powerpoint/2010/main" val="527571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Nuclear EMP History: Starfish Prime</a:t>
            </a:r>
            <a:endParaRPr lang="en-US" dirty="0"/>
          </a:p>
        </p:txBody>
      </p:sp>
      <p:sp>
        <p:nvSpPr>
          <p:cNvPr id="3" name="Content Placeholder 2"/>
          <p:cNvSpPr>
            <a:spLocks noGrp="1"/>
          </p:cNvSpPr>
          <p:nvPr>
            <p:ph idx="1"/>
          </p:nvPr>
        </p:nvSpPr>
        <p:spPr/>
        <p:txBody>
          <a:bodyPr/>
          <a:lstStyle/>
          <a:p>
            <a:r>
              <a:rPr lang="en-US" altLang="en-US" dirty="0">
                <a:cs typeface="Arial" charset="0"/>
              </a:rPr>
              <a:t>Starfish Prime was an explosion of a 1.44 megaton nuclear weapon at an altitude of 400 km over the Pacific Ocean in July 1962</a:t>
            </a:r>
          </a:p>
          <a:p>
            <a:pPr lvl="1"/>
            <a:r>
              <a:rPr lang="en-US" altLang="en-US" dirty="0">
                <a:cs typeface="Arial" charset="0"/>
              </a:rPr>
              <a:t>Part of series of tests known as</a:t>
            </a:r>
            <a:br>
              <a:rPr lang="en-US" altLang="en-US" dirty="0">
                <a:cs typeface="Arial" charset="0"/>
              </a:rPr>
            </a:br>
            <a:r>
              <a:rPr lang="en-US" altLang="en-US" dirty="0">
                <a:cs typeface="Arial" charset="0"/>
              </a:rPr>
              <a:t>Operation Fishbowl</a:t>
            </a:r>
          </a:p>
          <a:p>
            <a:pPr lvl="1"/>
            <a:r>
              <a:rPr lang="en-US" altLang="en-US" dirty="0">
                <a:cs typeface="Arial" charset="0"/>
              </a:rPr>
              <a:t>The EMPs were much larger than expected, </a:t>
            </a:r>
            <a:br>
              <a:rPr lang="en-US" altLang="en-US" dirty="0">
                <a:cs typeface="Arial" charset="0"/>
              </a:rPr>
            </a:br>
            <a:r>
              <a:rPr lang="en-US" altLang="en-US" dirty="0">
                <a:cs typeface="Arial" charset="0"/>
              </a:rPr>
              <a:t>driving instruments off scale</a:t>
            </a:r>
          </a:p>
          <a:p>
            <a:pPr lvl="1"/>
            <a:r>
              <a:rPr lang="en-US" altLang="en-US" dirty="0">
                <a:cs typeface="Arial" charset="0"/>
              </a:rPr>
              <a:t>Impacts seen in Honolulu (1445 km away), </a:t>
            </a:r>
            <a:br>
              <a:rPr lang="en-US" altLang="en-US" dirty="0">
                <a:cs typeface="Arial" charset="0"/>
              </a:rPr>
            </a:br>
            <a:r>
              <a:rPr lang="en-US" altLang="en-US" dirty="0">
                <a:cs typeface="Arial" charset="0"/>
              </a:rPr>
              <a:t>including knocking out about 300 street lights, </a:t>
            </a:r>
            <a:br>
              <a:rPr lang="en-US" altLang="en-US" dirty="0">
                <a:cs typeface="Arial" charset="0"/>
              </a:rPr>
            </a:br>
            <a:r>
              <a:rPr lang="en-US" altLang="en-US" dirty="0">
                <a:cs typeface="Arial" charset="0"/>
              </a:rPr>
              <a:t>setting off alarms, and damaging a microwave link</a:t>
            </a:r>
          </a:p>
          <a:p>
            <a:pPr lvl="1"/>
            <a:r>
              <a:rPr lang="en-US" altLang="en-US" dirty="0">
                <a:cs typeface="Arial" charset="0"/>
              </a:rPr>
              <a:t>Some low earth orbit satellites were also damaged</a:t>
            </a:r>
          </a:p>
        </p:txBody>
      </p:sp>
      <p:pic>
        <p:nvPicPr>
          <p:cNvPr id="4" name="Picture 3"/>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7924799" y="2285999"/>
            <a:ext cx="3962401" cy="26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848600" y="4908086"/>
            <a:ext cx="4038600" cy="923330"/>
          </a:xfrm>
          <a:prstGeom prst="rect">
            <a:avLst/>
          </a:prstGeom>
        </p:spPr>
        <p:txBody>
          <a:bodyPr wrap="square">
            <a:spAutoFit/>
          </a:bodyPr>
          <a:lstStyle/>
          <a:p>
            <a:pPr>
              <a:spcBef>
                <a:spcPct val="0"/>
              </a:spcBef>
            </a:pPr>
            <a:r>
              <a:rPr lang="en-US" altLang="en-US" sz="1800" dirty="0">
                <a:solidFill>
                  <a:schemeClr val="tx1">
                    <a:lumMod val="50000"/>
                  </a:schemeClr>
                </a:solidFill>
              </a:rPr>
              <a:t>Starfish Prime observed on Maui in 1962, Source US EMP Commission Report from July 2017</a:t>
            </a:r>
          </a:p>
        </p:txBody>
      </p:sp>
      <p:sp>
        <p:nvSpPr>
          <p:cNvPr id="6" name="Slide Number Placeholder 1">
            <a:extLst>
              <a:ext uri="{FF2B5EF4-FFF2-40B4-BE49-F238E27FC236}">
                <a16:creationId xmlns:a16="http://schemas.microsoft.com/office/drawing/2014/main" id="{CE278BE5-D25F-8E7A-67FE-816F38C59AFE}"/>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62</a:t>
            </a:fld>
            <a:endParaRPr lang="en-US" dirty="0">
              <a:solidFill>
                <a:srgbClr val="1E0000"/>
              </a:solidFill>
            </a:endParaRPr>
          </a:p>
        </p:txBody>
      </p:sp>
    </p:spTree>
    <p:extLst>
      <p:ext uri="{BB962C8B-B14F-4D97-AF65-F5344CB8AC3E}">
        <p14:creationId xmlns:p14="http://schemas.microsoft.com/office/powerpoint/2010/main" val="3576885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p:txBody>
          <a:bodyPr/>
          <a:lstStyle/>
          <a:p>
            <a:r>
              <a:rPr lang="en-US" altLang="en-US" dirty="0"/>
              <a:t>Geomagnetically Induced Currents (GICs)</a:t>
            </a:r>
          </a:p>
        </p:txBody>
      </p:sp>
      <p:sp>
        <p:nvSpPr>
          <p:cNvPr id="14339" name="Content Placeholder 2"/>
          <p:cNvSpPr>
            <a:spLocks noGrp="1" noChangeArrowheads="1"/>
          </p:cNvSpPr>
          <p:nvPr>
            <p:ph idx="1"/>
          </p:nvPr>
        </p:nvSpPr>
        <p:spPr>
          <a:xfrm>
            <a:off x="457200" y="1280160"/>
            <a:ext cx="10820400" cy="4800600"/>
          </a:xfrm>
        </p:spPr>
        <p:txBody>
          <a:bodyPr/>
          <a:lstStyle/>
          <a:p>
            <a:r>
              <a:rPr lang="en-US" altLang="en-US" dirty="0">
                <a:solidFill>
                  <a:srgbClr val="000000"/>
                </a:solidFill>
                <a:latin typeface="Times New Roman" panose="02020603050405020304" pitchFamily="18" charset="0"/>
                <a:cs typeface="Times New Roman" panose="02020603050405020304" pitchFamily="18" charset="0"/>
              </a:rPr>
              <a:t>Both GMDs and HEMPs cause electric fields, with values dependent on the deep earth conductivity</a:t>
            </a:r>
          </a:p>
          <a:p>
            <a:r>
              <a:rPr lang="en-US" altLang="en-US" dirty="0">
                <a:solidFill>
                  <a:srgbClr val="000000"/>
                </a:solidFill>
                <a:latin typeface="Times New Roman" panose="02020603050405020304" pitchFamily="18" charset="0"/>
                <a:cs typeface="Times New Roman" panose="02020603050405020304" pitchFamily="18" charset="0"/>
              </a:rPr>
              <a:t>Along length of a high voltage transmission line, electric fields can be modeled as a dc voltage source superimposed on the lines</a:t>
            </a:r>
          </a:p>
          <a:p>
            <a:r>
              <a:rPr lang="en-US" altLang="en-US" dirty="0">
                <a:solidFill>
                  <a:srgbClr val="000000"/>
                </a:solidFill>
                <a:latin typeface="Times New Roman" panose="02020603050405020304" pitchFamily="18" charset="0"/>
                <a:cs typeface="Times New Roman" panose="02020603050405020304" pitchFamily="18" charset="0"/>
              </a:rPr>
              <a:t>These voltage sources produce quasi-dc </a:t>
            </a:r>
            <a:br>
              <a:rPr lang="en-US" altLang="en-US" dirty="0">
                <a:solidFill>
                  <a:srgbClr val="000000"/>
                </a:solidFill>
                <a:latin typeface="Times New Roman" panose="02020603050405020304" pitchFamily="18" charset="0"/>
                <a:cs typeface="Times New Roman" panose="02020603050405020304" pitchFamily="18" charset="0"/>
              </a:rPr>
            </a:br>
            <a:r>
              <a:rPr lang="en-US" altLang="en-US" dirty="0">
                <a:solidFill>
                  <a:srgbClr val="000000"/>
                </a:solidFill>
                <a:latin typeface="Times New Roman" panose="02020603050405020304" pitchFamily="18" charset="0"/>
                <a:cs typeface="Times New Roman" panose="02020603050405020304" pitchFamily="18" charset="0"/>
              </a:rPr>
              <a:t>geomagnetically induced currents (GICs) </a:t>
            </a:r>
            <a:br>
              <a:rPr lang="en-US" altLang="en-US" dirty="0">
                <a:solidFill>
                  <a:srgbClr val="000000"/>
                </a:solidFill>
                <a:latin typeface="Times New Roman" panose="02020603050405020304" pitchFamily="18" charset="0"/>
                <a:cs typeface="Times New Roman" panose="02020603050405020304" pitchFamily="18" charset="0"/>
              </a:rPr>
            </a:br>
            <a:r>
              <a:rPr lang="en-US" altLang="en-US" dirty="0">
                <a:solidFill>
                  <a:srgbClr val="000000"/>
                </a:solidFill>
                <a:latin typeface="Times New Roman" panose="02020603050405020304" pitchFamily="18" charset="0"/>
                <a:cs typeface="Times New Roman" panose="02020603050405020304" pitchFamily="18" charset="0"/>
              </a:rPr>
              <a:t>that are superimposed on the ac </a:t>
            </a:r>
            <a:br>
              <a:rPr lang="en-US" altLang="en-US" dirty="0">
                <a:solidFill>
                  <a:srgbClr val="000000"/>
                </a:solidFill>
                <a:latin typeface="Times New Roman" panose="02020603050405020304" pitchFamily="18" charset="0"/>
                <a:cs typeface="Times New Roman" panose="02020603050405020304" pitchFamily="18" charset="0"/>
              </a:rPr>
            </a:br>
            <a:r>
              <a:rPr lang="en-US" altLang="en-US" dirty="0">
                <a:solidFill>
                  <a:srgbClr val="000000"/>
                </a:solidFill>
                <a:latin typeface="Times New Roman" panose="02020603050405020304" pitchFamily="18" charset="0"/>
                <a:cs typeface="Times New Roman" panose="02020603050405020304" pitchFamily="18" charset="0"/>
              </a:rPr>
              <a:t>(60 Hz) flows</a:t>
            </a:r>
            <a:endParaRPr lang="en-US" altLang="en-US" dirty="0">
              <a:latin typeface="Times New Roman" panose="02020603050405020304" pitchFamily="18" charset="0"/>
              <a:cs typeface="Times New Roman" panose="02020603050405020304" pitchFamily="18" charset="0"/>
            </a:endParaRP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2000" dirty="0"/>
              <a:t>  </a:t>
            </a:r>
          </a:p>
        </p:txBody>
      </p:sp>
      <p:pic>
        <p:nvPicPr>
          <p:cNvPr id="14341"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391400" y="3200400"/>
            <a:ext cx="3962400" cy="3228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2"/>
          <p:cNvSpPr txBox="1">
            <a:spLocks/>
          </p:cNvSpPr>
          <p:nvPr/>
        </p:nvSpPr>
        <p:spPr>
          <a:xfrm>
            <a:off x="8077200" y="6606584"/>
            <a:ext cx="2133600" cy="25437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F2FC8D21-943B-441A-A479-D8EF879E15E7}" type="slidenum">
              <a:rPr lang="en-US" sz="1200" smtClean="0"/>
              <a:pPr>
                <a:defRPr/>
              </a:pPr>
              <a:t>63</a:t>
            </a:fld>
            <a:endParaRPr lang="en-US" sz="1200" dirty="0"/>
          </a:p>
        </p:txBody>
      </p:sp>
      <p:sp>
        <p:nvSpPr>
          <p:cNvPr id="2" name="Slide Number Placeholder 1">
            <a:extLst>
              <a:ext uri="{FF2B5EF4-FFF2-40B4-BE49-F238E27FC236}">
                <a16:creationId xmlns:a16="http://schemas.microsoft.com/office/drawing/2014/main" id="{A49FA19F-FF13-2E4D-2648-7140F1191AD6}"/>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63</a:t>
            </a:fld>
            <a:endParaRPr lang="en-US" dirty="0">
              <a:solidFill>
                <a:srgbClr val="1E0000"/>
              </a:solidFill>
            </a:endParaRPr>
          </a:p>
        </p:txBody>
      </p:sp>
    </p:spTree>
    <p:extLst>
      <p:ext uri="{BB962C8B-B14F-4D97-AF65-F5344CB8AC3E}">
        <p14:creationId xmlns:p14="http://schemas.microsoft.com/office/powerpoint/2010/main" val="1503734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Simulated GICs in High Voltage Transmission Grid</a:t>
            </a: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713" r="6648"/>
          <a:stretch/>
        </p:blipFill>
        <p:spPr bwMode="auto">
          <a:xfrm>
            <a:off x="1143000" y="1371600"/>
            <a:ext cx="9296400" cy="516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3"/>
          <p:cNvSpPr>
            <a:spLocks noGrp="1"/>
          </p:cNvSpPr>
          <p:nvPr>
            <p:ph type="sldNum" sz="quarter" idx="12"/>
          </p:nvPr>
        </p:nvSpPr>
        <p:spPr>
          <a:xfrm>
            <a:off x="8077200" y="6606582"/>
            <a:ext cx="2133600" cy="2514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fld id="{0BDD7BAB-9DE5-4A44-B8C7-457DF74C70C8}" type="slidenum">
              <a:rPr lang="en-US" altLang="en-US" sz="1200">
                <a:solidFill>
                  <a:schemeClr val="bg1"/>
                </a:solidFill>
              </a:rPr>
              <a:pPr>
                <a:spcBef>
                  <a:spcPct val="0"/>
                </a:spcBef>
                <a:buClrTx/>
                <a:buSzTx/>
                <a:buFontTx/>
                <a:buNone/>
              </a:pPr>
              <a:t>64</a:t>
            </a:fld>
            <a:endParaRPr lang="en-US" altLang="en-US" sz="1200" dirty="0">
              <a:solidFill>
                <a:schemeClr val="bg1"/>
              </a:solidFill>
            </a:endParaRPr>
          </a:p>
        </p:txBody>
      </p:sp>
      <p:sp>
        <p:nvSpPr>
          <p:cNvPr id="3" name="Slide Number Placeholder 1">
            <a:extLst>
              <a:ext uri="{FF2B5EF4-FFF2-40B4-BE49-F238E27FC236}">
                <a16:creationId xmlns:a16="http://schemas.microsoft.com/office/drawing/2014/main" id="{8A4F13F0-56C9-C1BF-511F-5A7D02AE152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64</a:t>
            </a:fld>
            <a:endParaRPr lang="en-US" dirty="0">
              <a:solidFill>
                <a:srgbClr val="1E0000"/>
              </a:solidFill>
            </a:endParaRPr>
          </a:p>
        </p:txBody>
      </p:sp>
    </p:spTree>
    <p:extLst>
      <p:ext uri="{BB962C8B-B14F-4D97-AF65-F5344CB8AC3E}">
        <p14:creationId xmlns:p14="http://schemas.microsoft.com/office/powerpoint/2010/main" val="911020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noChangeArrowheads="1"/>
          </p:cNvSpPr>
          <p:nvPr>
            <p:ph type="title"/>
          </p:nvPr>
        </p:nvSpPr>
        <p:spPr/>
        <p:txBody>
          <a:bodyPr/>
          <a:lstStyle/>
          <a:p>
            <a:r>
              <a:rPr lang="en-US" altLang="en-US" dirty="0"/>
              <a:t>Overview of GMD Assessments</a:t>
            </a:r>
          </a:p>
        </p:txBody>
      </p:sp>
      <p:sp>
        <p:nvSpPr>
          <p:cNvPr id="174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2000" dirty="0"/>
              <a:t>  </a:t>
            </a:r>
          </a:p>
        </p:txBody>
      </p:sp>
      <p:pic>
        <p:nvPicPr>
          <p:cNvPr id="17412" name="Content Placeholder 5"/>
          <p:cNvPicPr>
            <a:picLocks noGrp="1"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85913"/>
            <a:ext cx="8229600" cy="293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5"/>
          <p:cNvSpPr>
            <a:spLocks noChangeArrowheads="1"/>
          </p:cNvSpPr>
          <p:nvPr/>
        </p:nvSpPr>
        <p:spPr bwMode="auto">
          <a:xfrm>
            <a:off x="2465388" y="6248401"/>
            <a:ext cx="723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1200" dirty="0">
                <a:latin typeface="Arial" charset="0"/>
              </a:rPr>
              <a:t>Image Source: http://www.nerc.com/pa/Stand/WebinarLibrary/GMD_standards_update_june26_ec.pdf</a:t>
            </a:r>
          </a:p>
        </p:txBody>
      </p:sp>
      <p:sp>
        <p:nvSpPr>
          <p:cNvPr id="17414" name="TextBox 6"/>
          <p:cNvSpPr txBox="1">
            <a:spLocks noChangeArrowheads="1"/>
          </p:cNvSpPr>
          <p:nvPr/>
        </p:nvSpPr>
        <p:spPr bwMode="auto">
          <a:xfrm>
            <a:off x="1093150" y="4510935"/>
            <a:ext cx="8508050" cy="1200150"/>
          </a:xfrm>
          <a:prstGeom prst="rect">
            <a:avLst/>
          </a:prstGeom>
          <a:solidFill>
            <a:schemeClr val="accent3">
              <a:lumMod val="95000"/>
            </a:schemeClr>
          </a:solidFill>
          <a:ln>
            <a:noFill/>
          </a:ln>
        </p:spPr>
        <p:txBody>
          <a:bodyPr wrap="square">
            <a:spAutoFit/>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2400" dirty="0">
                <a:solidFill>
                  <a:schemeClr val="tx1">
                    <a:lumMod val="50000"/>
                  </a:schemeClr>
                </a:solidFill>
              </a:rPr>
              <a:t>The two key concerns from a big storm are 1) large-scale blackout</a:t>
            </a:r>
            <a:br>
              <a:rPr lang="en-US" altLang="en-US" sz="2400" dirty="0">
                <a:solidFill>
                  <a:schemeClr val="tx1">
                    <a:lumMod val="50000"/>
                  </a:schemeClr>
                </a:solidFill>
              </a:rPr>
            </a:br>
            <a:r>
              <a:rPr lang="en-US" altLang="en-US" sz="2400" dirty="0">
                <a:solidFill>
                  <a:schemeClr val="tx1">
                    <a:lumMod val="50000"/>
                  </a:schemeClr>
                </a:solidFill>
              </a:rPr>
              <a:t>due to voltage collapse, 2) permanent transformer damage due to </a:t>
            </a:r>
          </a:p>
          <a:p>
            <a:pPr>
              <a:spcBef>
                <a:spcPct val="0"/>
              </a:spcBef>
              <a:buClrTx/>
              <a:buSzTx/>
              <a:buFontTx/>
              <a:buNone/>
            </a:pPr>
            <a:r>
              <a:rPr lang="en-US" altLang="en-US" sz="2400" dirty="0">
                <a:solidFill>
                  <a:schemeClr val="tx1">
                    <a:lumMod val="50000"/>
                  </a:schemeClr>
                </a:solidFill>
              </a:rPr>
              <a:t>overheating; similar concerns due to HEMPs</a:t>
            </a:r>
          </a:p>
        </p:txBody>
      </p:sp>
      <p:sp>
        <p:nvSpPr>
          <p:cNvPr id="17415" name="TextBox 2"/>
          <p:cNvSpPr txBox="1">
            <a:spLocks noChangeArrowheads="1"/>
          </p:cNvSpPr>
          <p:nvPr/>
        </p:nvSpPr>
        <p:spPr bwMode="auto">
          <a:xfrm>
            <a:off x="990600" y="1281111"/>
            <a:ext cx="4819650" cy="461963"/>
          </a:xfrm>
          <a:prstGeom prst="rect">
            <a:avLst/>
          </a:prstGeom>
          <a:solidFill>
            <a:schemeClr val="accent3">
              <a:lumMod val="95000"/>
            </a:schemeClr>
          </a:solidFill>
          <a:ln>
            <a:noFill/>
          </a:ln>
        </p:spPr>
        <p:txBody>
          <a:bodyPr wrap="square">
            <a:spAutoFit/>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2400" dirty="0">
                <a:solidFill>
                  <a:schemeClr val="tx1">
                    <a:lumMod val="50000"/>
                  </a:schemeClr>
                </a:solidFill>
              </a:rPr>
              <a:t>In is a quite interdisciplinary problem</a:t>
            </a:r>
          </a:p>
        </p:txBody>
      </p:sp>
      <p:sp>
        <p:nvSpPr>
          <p:cNvPr id="8" name="Slide Number Placeholder 2"/>
          <p:cNvSpPr txBox="1">
            <a:spLocks/>
          </p:cNvSpPr>
          <p:nvPr/>
        </p:nvSpPr>
        <p:spPr>
          <a:xfrm>
            <a:off x="8077200" y="6606584"/>
            <a:ext cx="2133600" cy="25437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F2FC8D21-943B-441A-A479-D8EF879E15E7}" type="slidenum">
              <a:rPr lang="en-US" sz="1200" smtClean="0"/>
              <a:pPr>
                <a:defRPr/>
              </a:pPr>
              <a:t>65</a:t>
            </a:fld>
            <a:endParaRPr lang="en-US" sz="1200" dirty="0"/>
          </a:p>
        </p:txBody>
      </p:sp>
      <p:sp>
        <p:nvSpPr>
          <p:cNvPr id="2" name="Slide Number Placeholder 1">
            <a:extLst>
              <a:ext uri="{FF2B5EF4-FFF2-40B4-BE49-F238E27FC236}">
                <a16:creationId xmlns:a16="http://schemas.microsoft.com/office/drawing/2014/main" id="{BAE8C9DD-5F15-A8CF-032A-00BF968E535D}"/>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65</a:t>
            </a:fld>
            <a:endParaRPr lang="en-US" dirty="0">
              <a:solidFill>
                <a:srgbClr val="1E0000"/>
              </a:solidFill>
            </a:endParaRPr>
          </a:p>
        </p:txBody>
      </p:sp>
    </p:spTree>
    <p:extLst>
      <p:ext uri="{BB962C8B-B14F-4D97-AF65-F5344CB8AC3E}">
        <p14:creationId xmlns:p14="http://schemas.microsoft.com/office/powerpoint/2010/main" val="2678433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p:txBody>
          <a:bodyPr/>
          <a:lstStyle/>
          <a:p>
            <a:r>
              <a:rPr lang="en-US" altLang="en-US" dirty="0"/>
              <a:t>The Impact of a Large GMD From an Operations Perspective</a:t>
            </a:r>
          </a:p>
        </p:txBody>
      </p:sp>
      <p:sp>
        <p:nvSpPr>
          <p:cNvPr id="23555" name="Content Placeholder 2"/>
          <p:cNvSpPr>
            <a:spLocks noGrp="1" noChangeArrowheads="1"/>
          </p:cNvSpPr>
          <p:nvPr>
            <p:ph idx="1"/>
          </p:nvPr>
        </p:nvSpPr>
        <p:spPr>
          <a:xfrm>
            <a:off x="457200" y="1280160"/>
            <a:ext cx="11049000" cy="4800600"/>
          </a:xfrm>
        </p:spPr>
        <p:txBody>
          <a:bodyPr/>
          <a:lstStyle/>
          <a:p>
            <a:r>
              <a:rPr lang="en-US" altLang="en-US" dirty="0"/>
              <a:t>Would be maybe a day warning but without specifics </a:t>
            </a:r>
          </a:p>
          <a:p>
            <a:pPr lvl="1"/>
            <a:r>
              <a:rPr lang="en-US" altLang="en-US" dirty="0"/>
              <a:t>Satellite at Lagrange point one million miles </a:t>
            </a:r>
            <a:br>
              <a:rPr lang="en-US" altLang="en-US" dirty="0"/>
            </a:br>
            <a:r>
              <a:rPr lang="en-US" altLang="en-US" dirty="0"/>
              <a:t>from earth would give more details, but </a:t>
            </a:r>
            <a:br>
              <a:rPr lang="en-US" altLang="en-US" dirty="0"/>
            </a:br>
            <a:r>
              <a:rPr lang="en-US" altLang="en-US" dirty="0"/>
              <a:t>with less than 30 minutes lead time</a:t>
            </a:r>
          </a:p>
          <a:p>
            <a:pPr lvl="1"/>
            <a:r>
              <a:rPr lang="en-US" altLang="en-US" dirty="0"/>
              <a:t>Could strike quickly; rise time of minutes, </a:t>
            </a:r>
            <a:br>
              <a:rPr lang="en-US" altLang="en-US" dirty="0"/>
            </a:br>
            <a:r>
              <a:rPr lang="en-US" altLang="en-US" dirty="0"/>
              <a:t>rapidly covering a good chunk of the continent</a:t>
            </a:r>
          </a:p>
          <a:p>
            <a:r>
              <a:rPr lang="en-US" altLang="en-US" dirty="0"/>
              <a:t>Reactive power loadings on hundreds of </a:t>
            </a:r>
            <a:br>
              <a:rPr lang="en-US" altLang="en-US" dirty="0"/>
            </a:br>
            <a:r>
              <a:rPr lang="en-US" altLang="en-US" dirty="0"/>
              <a:t>high voltage transformers could rapidly rise</a:t>
            </a:r>
          </a:p>
          <a:p>
            <a:r>
              <a:rPr lang="en-US" altLang="en-US" dirty="0"/>
              <a:t>Increased transformer reactive loading causes heating issues and potential large-scale voltage collapses </a:t>
            </a:r>
          </a:p>
          <a:p>
            <a:r>
              <a:rPr lang="en-US" altLang="en-US" dirty="0"/>
              <a:t>Control room personnel would be overwhelmed</a:t>
            </a:r>
          </a:p>
          <a:p>
            <a:r>
              <a:rPr lang="en-US" altLang="en-US" dirty="0"/>
              <a:t>The storm could last for days with varying intensity</a:t>
            </a:r>
          </a:p>
        </p:txBody>
      </p:sp>
      <p:sp>
        <p:nvSpPr>
          <p:cNvPr id="235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2000" dirty="0"/>
              <a:t>  </a:t>
            </a:r>
          </a:p>
        </p:txBody>
      </p:sp>
      <p:sp>
        <p:nvSpPr>
          <p:cNvPr id="5" name="Slide Number Placeholder 2"/>
          <p:cNvSpPr txBox="1">
            <a:spLocks/>
          </p:cNvSpPr>
          <p:nvPr/>
        </p:nvSpPr>
        <p:spPr>
          <a:xfrm>
            <a:off x="8077200" y="6606584"/>
            <a:ext cx="2133600" cy="25437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F2FC8D21-943B-441A-A479-D8EF879E15E7}" type="slidenum">
              <a:rPr lang="en-US" sz="1200" smtClean="0"/>
              <a:pPr>
                <a:defRPr/>
              </a:pPr>
              <a:t>66</a:t>
            </a:fld>
            <a:endParaRPr lang="en-US" sz="1200"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905000"/>
            <a:ext cx="4488398" cy="280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380C6DF0-97F2-CAEE-1F24-AF410CF63807}"/>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66</a:t>
            </a:fld>
            <a:endParaRPr lang="en-US" dirty="0">
              <a:solidFill>
                <a:srgbClr val="1E0000"/>
              </a:solidFill>
            </a:endParaRPr>
          </a:p>
        </p:txBody>
      </p:sp>
    </p:spTree>
    <p:extLst>
      <p:ext uri="{BB962C8B-B14F-4D97-AF65-F5344CB8AC3E}">
        <p14:creationId xmlns:p14="http://schemas.microsoft.com/office/powerpoint/2010/main" val="2410194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noChangeArrowheads="1"/>
          </p:cNvSpPr>
          <p:nvPr>
            <p:ph type="title"/>
          </p:nvPr>
        </p:nvSpPr>
        <p:spPr/>
        <p:txBody>
          <a:bodyPr/>
          <a:lstStyle/>
          <a:p>
            <a:r>
              <a:rPr lang="en-US" altLang="en-US" dirty="0"/>
              <a:t>GIC Mitigation</a:t>
            </a:r>
          </a:p>
        </p:txBody>
      </p:sp>
      <p:sp>
        <p:nvSpPr>
          <p:cNvPr id="30723" name="Content Placeholder 2"/>
          <p:cNvSpPr>
            <a:spLocks noGrp="1" noChangeArrowheads="1"/>
          </p:cNvSpPr>
          <p:nvPr>
            <p:ph idx="1"/>
          </p:nvPr>
        </p:nvSpPr>
        <p:spPr>
          <a:xfrm>
            <a:off x="457200" y="1280160"/>
            <a:ext cx="10515600" cy="4800600"/>
          </a:xfrm>
        </p:spPr>
        <p:txBody>
          <a:bodyPr/>
          <a:lstStyle/>
          <a:p>
            <a:r>
              <a:rPr lang="en-US" altLang="en-US" dirty="0">
                <a:latin typeface="Times New Roman" panose="02020603050405020304" pitchFamily="18" charset="0"/>
                <a:cs typeface="Times New Roman" panose="02020603050405020304" pitchFamily="18" charset="0"/>
              </a:rPr>
              <a:t>Tools are needed to determine mitigation strategies</a:t>
            </a:r>
          </a:p>
          <a:p>
            <a:pPr lvl="1"/>
            <a:r>
              <a:rPr lang="en-US" altLang="en-US" dirty="0">
                <a:latin typeface="Times New Roman" panose="02020603050405020304" pitchFamily="18" charset="0"/>
                <a:cs typeface="Times New Roman" panose="02020603050405020304" pitchFamily="18" charset="0"/>
              </a:rPr>
              <a:t>Cost-benefit analysis</a:t>
            </a:r>
          </a:p>
          <a:p>
            <a:r>
              <a:rPr lang="en-US" altLang="en-US" dirty="0">
                <a:latin typeface="Times New Roman" panose="02020603050405020304" pitchFamily="18" charset="0"/>
                <a:cs typeface="Times New Roman" panose="02020603050405020304" pitchFamily="18" charset="0"/>
              </a:rPr>
              <a:t>GIC flows can be reduced both through operational strategies such as opening lines, and through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longer term approaches such as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installing blocking devices</a:t>
            </a:r>
          </a:p>
          <a:p>
            <a:r>
              <a:rPr lang="en-US" altLang="en-US" dirty="0">
                <a:latin typeface="Times New Roman" panose="02020603050405020304" pitchFamily="18" charset="0"/>
                <a:cs typeface="Times New Roman" panose="02020603050405020304" pitchFamily="18" charset="0"/>
              </a:rPr>
              <a:t>Redispatching the system can</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change transformer loadings,</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providing margins for GICs</a:t>
            </a:r>
          </a:p>
          <a:p>
            <a:r>
              <a:rPr lang="en-US" altLang="en-US" dirty="0">
                <a:latin typeface="Times New Roman" panose="02020603050405020304" pitchFamily="18" charset="0"/>
                <a:cs typeface="Times New Roman" panose="02020603050405020304" pitchFamily="18" charset="0"/>
              </a:rPr>
              <a:t>Algorithms are needed to provide real-time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situational awareness for use during GMDs</a:t>
            </a:r>
          </a:p>
        </p:txBody>
      </p:sp>
      <p:sp>
        <p:nvSpPr>
          <p:cNvPr id="307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2000" dirty="0"/>
              <a:t>   </a:t>
            </a:r>
          </a:p>
        </p:txBody>
      </p:sp>
      <p:pic>
        <p:nvPicPr>
          <p:cNvPr id="307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224" y="2895600"/>
            <a:ext cx="3124200" cy="303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p:cNvSpPr txBox="1">
            <a:spLocks/>
          </p:cNvSpPr>
          <p:nvPr/>
        </p:nvSpPr>
        <p:spPr>
          <a:xfrm>
            <a:off x="8080248" y="6611112"/>
            <a:ext cx="2133600" cy="25141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006600"/>
              </a:buClr>
              <a:buSzPct val="140000"/>
              <a:buChar char="•"/>
              <a:defRPr sz="3200" kern="1200">
                <a:solidFill>
                  <a:schemeClr val="tx1"/>
                </a:solidFill>
                <a:latin typeface="Times New Roman" pitchFamily="18" charset="0"/>
                <a:ea typeface="+mn-ea"/>
                <a:cs typeface="+mn-cs"/>
              </a:defRPr>
            </a:lvl1pPr>
            <a:lvl2pPr marL="742950" indent="-285750" algn="l" defTabSz="457200" rtl="0" eaLnBrk="1" latinLnBrk="0" hangingPunct="1">
              <a:spcBef>
                <a:spcPct val="20000"/>
              </a:spcBef>
              <a:buClr>
                <a:srgbClr val="006600"/>
              </a:buClr>
              <a:buSzPct val="140000"/>
              <a:buChar char="–"/>
              <a:defRPr sz="2800" kern="1200">
                <a:solidFill>
                  <a:schemeClr val="tx1"/>
                </a:solidFill>
                <a:latin typeface="Times New Roman" pitchFamily="18" charset="0"/>
                <a:ea typeface="+mn-ea"/>
                <a:cs typeface="+mn-cs"/>
              </a:defRPr>
            </a:lvl2pPr>
            <a:lvl3pPr marL="1143000" indent="-228600" algn="l" defTabSz="457200" rtl="0" eaLnBrk="1" latinLnBrk="0" hangingPunct="1">
              <a:spcBef>
                <a:spcPct val="20000"/>
              </a:spcBef>
              <a:buClr>
                <a:srgbClr val="006600"/>
              </a:buClr>
              <a:buSzPct val="140000"/>
              <a:buChar char="•"/>
              <a:defRPr sz="2400" kern="1200">
                <a:solidFill>
                  <a:schemeClr val="tx1"/>
                </a:solidFill>
                <a:latin typeface="Times New Roman" pitchFamily="18" charset="0"/>
                <a:ea typeface="+mn-ea"/>
                <a:cs typeface="+mn-cs"/>
              </a:defRPr>
            </a:lvl3pPr>
            <a:lvl4pPr marL="1600200" indent="-228600" algn="l" defTabSz="457200" rtl="0" eaLnBrk="1" latinLnBrk="0" hangingPunct="1">
              <a:spcBef>
                <a:spcPct val="20000"/>
              </a:spcBef>
              <a:buClr>
                <a:srgbClr val="006600"/>
              </a:buClr>
              <a:buSzPct val="140000"/>
              <a:buChar char="–"/>
              <a:defRPr sz="2000" kern="1200">
                <a:solidFill>
                  <a:schemeClr val="tx1"/>
                </a:solidFill>
                <a:latin typeface="Times New Roman" pitchFamily="18" charset="0"/>
                <a:ea typeface="+mn-ea"/>
                <a:cs typeface="+mn-cs"/>
              </a:defRPr>
            </a:lvl4pPr>
            <a:lvl5pPr marL="2057400" indent="-228600" algn="l" defTabSz="457200" rtl="0" eaLnBrk="1" latinLnBrk="0" hangingPunct="1">
              <a:spcBef>
                <a:spcPct val="20000"/>
              </a:spcBef>
              <a:buClr>
                <a:srgbClr val="006600"/>
              </a:buClr>
              <a:buSzPct val="140000"/>
              <a:buChar char="•"/>
              <a:defRPr sz="2000" kern="1200">
                <a:solidFill>
                  <a:schemeClr val="tx1"/>
                </a:solidFill>
                <a:latin typeface="Times New Roman" pitchFamily="18" charset="0"/>
                <a:ea typeface="+mn-ea"/>
                <a:cs typeface="+mn-cs"/>
              </a:defRPr>
            </a:lvl5pPr>
            <a:lvl6pPr marL="2514600" indent="-228600" algn="l" defTabSz="457200" rtl="0" eaLnBrk="0" fontAlgn="base" latinLnBrk="0" hangingPunct="0">
              <a:spcBef>
                <a:spcPct val="20000"/>
              </a:spcBef>
              <a:spcAft>
                <a:spcPct val="0"/>
              </a:spcAft>
              <a:buClr>
                <a:srgbClr val="006600"/>
              </a:buClr>
              <a:buSzPct val="140000"/>
              <a:buChar char="•"/>
              <a:defRPr sz="2000" kern="1200">
                <a:solidFill>
                  <a:schemeClr val="tx1"/>
                </a:solidFill>
                <a:latin typeface="Times New Roman" pitchFamily="18" charset="0"/>
                <a:ea typeface="+mn-ea"/>
                <a:cs typeface="+mn-cs"/>
              </a:defRPr>
            </a:lvl6pPr>
            <a:lvl7pPr marL="2971800" indent="-228600" algn="l" defTabSz="457200" rtl="0" eaLnBrk="0" fontAlgn="base" latinLnBrk="0" hangingPunct="0">
              <a:spcBef>
                <a:spcPct val="20000"/>
              </a:spcBef>
              <a:spcAft>
                <a:spcPct val="0"/>
              </a:spcAft>
              <a:buClr>
                <a:srgbClr val="006600"/>
              </a:buClr>
              <a:buSzPct val="140000"/>
              <a:buChar char="•"/>
              <a:defRPr sz="2000" kern="1200">
                <a:solidFill>
                  <a:schemeClr val="tx1"/>
                </a:solidFill>
                <a:latin typeface="Times New Roman" pitchFamily="18" charset="0"/>
                <a:ea typeface="+mn-ea"/>
                <a:cs typeface="+mn-cs"/>
              </a:defRPr>
            </a:lvl7pPr>
            <a:lvl8pPr marL="3429000" indent="-228600" algn="l" defTabSz="457200" rtl="0" eaLnBrk="0" fontAlgn="base" latinLnBrk="0" hangingPunct="0">
              <a:spcBef>
                <a:spcPct val="20000"/>
              </a:spcBef>
              <a:spcAft>
                <a:spcPct val="0"/>
              </a:spcAft>
              <a:buClr>
                <a:srgbClr val="006600"/>
              </a:buClr>
              <a:buSzPct val="140000"/>
              <a:buChar char="•"/>
              <a:defRPr sz="2000" kern="1200">
                <a:solidFill>
                  <a:schemeClr val="tx1"/>
                </a:solidFill>
                <a:latin typeface="Times New Roman" pitchFamily="18" charset="0"/>
                <a:ea typeface="+mn-ea"/>
                <a:cs typeface="+mn-cs"/>
              </a:defRPr>
            </a:lvl8pPr>
            <a:lvl9pPr marL="3886200" indent="-228600" algn="l" defTabSz="457200" rtl="0" eaLnBrk="0" fontAlgn="base" latinLnBrk="0" hangingPunct="0">
              <a:spcBef>
                <a:spcPct val="20000"/>
              </a:spcBef>
              <a:spcAft>
                <a:spcPct val="0"/>
              </a:spcAft>
              <a:buClr>
                <a:srgbClr val="006600"/>
              </a:buClr>
              <a:buSzPct val="140000"/>
              <a:buChar char="•"/>
              <a:defRPr sz="2000" kern="1200">
                <a:solidFill>
                  <a:schemeClr val="tx1"/>
                </a:solidFill>
                <a:latin typeface="Times New Roman" pitchFamily="18" charset="0"/>
                <a:ea typeface="+mn-ea"/>
                <a:cs typeface="+mn-cs"/>
              </a:defRPr>
            </a:lvl9pPr>
          </a:lstStyle>
          <a:p>
            <a:pPr>
              <a:spcBef>
                <a:spcPct val="0"/>
              </a:spcBef>
              <a:buClrTx/>
              <a:buSzTx/>
              <a:buFontTx/>
              <a:buNone/>
            </a:pPr>
            <a:fld id="{CB6C02DA-67E6-480F-A6D1-E80EDCABF8CD}" type="slidenum">
              <a:rPr lang="en-US" altLang="en-US" sz="1200" smtClean="0">
                <a:solidFill>
                  <a:schemeClr val="bg1"/>
                </a:solidFill>
              </a:rPr>
              <a:pPr>
                <a:spcBef>
                  <a:spcPct val="0"/>
                </a:spcBef>
                <a:buClrTx/>
                <a:buSzTx/>
                <a:buFontTx/>
                <a:buNone/>
              </a:pPr>
              <a:t>67</a:t>
            </a:fld>
            <a:endParaRPr lang="en-US" altLang="en-US" sz="1200" dirty="0">
              <a:solidFill>
                <a:schemeClr val="bg1"/>
              </a:solidFill>
            </a:endParaRPr>
          </a:p>
        </p:txBody>
      </p:sp>
      <p:sp>
        <p:nvSpPr>
          <p:cNvPr id="2" name="Slide Number Placeholder 1">
            <a:extLst>
              <a:ext uri="{FF2B5EF4-FFF2-40B4-BE49-F238E27FC236}">
                <a16:creationId xmlns:a16="http://schemas.microsoft.com/office/drawing/2014/main" id="{80062A65-D262-DBDA-5CAE-CAAF0E22709E}"/>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67</a:t>
            </a:fld>
            <a:endParaRPr lang="en-US" dirty="0">
              <a:solidFill>
                <a:srgbClr val="1E0000"/>
              </a:solidFill>
            </a:endParaRPr>
          </a:p>
        </p:txBody>
      </p:sp>
    </p:spTree>
    <p:extLst>
      <p:ext uri="{BB962C8B-B14F-4D97-AF65-F5344CB8AC3E}">
        <p14:creationId xmlns:p14="http://schemas.microsoft.com/office/powerpoint/2010/main" val="988520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6F97-903D-BF45-686D-E487845C731B}"/>
              </a:ext>
            </a:extLst>
          </p:cNvPr>
          <p:cNvSpPr>
            <a:spLocks noGrp="1"/>
          </p:cNvSpPr>
          <p:nvPr>
            <p:ph type="title"/>
          </p:nvPr>
        </p:nvSpPr>
        <p:spPr/>
        <p:txBody>
          <a:bodyPr/>
          <a:lstStyle/>
          <a:p>
            <a:r>
              <a:rPr lang="en-US" dirty="0"/>
              <a:t>Strategies to Prepare For and Mitigate Large- Area, Long-Duration Blackouts</a:t>
            </a:r>
          </a:p>
        </p:txBody>
      </p:sp>
      <p:sp>
        <p:nvSpPr>
          <p:cNvPr id="3" name="Content Placeholder 2">
            <a:extLst>
              <a:ext uri="{FF2B5EF4-FFF2-40B4-BE49-F238E27FC236}">
                <a16:creationId xmlns:a16="http://schemas.microsoft.com/office/drawing/2014/main" id="{09CFBDB2-9899-6A39-9EE7-7F8D5C3BC08C}"/>
              </a:ext>
            </a:extLst>
          </p:cNvPr>
          <p:cNvSpPr>
            <a:spLocks noGrp="1"/>
          </p:cNvSpPr>
          <p:nvPr>
            <p:ph idx="1"/>
          </p:nvPr>
        </p:nvSpPr>
        <p:spPr/>
        <p:txBody>
          <a:bodyPr/>
          <a:lstStyle/>
          <a:p>
            <a:r>
              <a:rPr lang="en-US" dirty="0"/>
              <a:t>While events may vary, there a number of broad approaches that can be used to help improve resilience</a:t>
            </a:r>
          </a:p>
          <a:p>
            <a:endParaRPr lang="en-US" dirty="0"/>
          </a:p>
        </p:txBody>
      </p:sp>
      <p:pic>
        <p:nvPicPr>
          <p:cNvPr id="4" name="Picture 2">
            <a:extLst>
              <a:ext uri="{FF2B5EF4-FFF2-40B4-BE49-F238E27FC236}">
                <a16:creationId xmlns:a16="http://schemas.microsoft.com/office/drawing/2014/main" id="{A67B49C5-136F-43AA-9DE5-37341473D4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43000" y="2286000"/>
            <a:ext cx="6934200" cy="3956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D172E698-9BEC-7888-8CE1-00811494F9B3}"/>
              </a:ext>
            </a:extLst>
          </p:cNvPr>
          <p:cNvSpPr/>
          <p:nvPr/>
        </p:nvSpPr>
        <p:spPr>
          <a:xfrm>
            <a:off x="685800" y="6411911"/>
            <a:ext cx="3299301" cy="338554"/>
          </a:xfrm>
          <a:prstGeom prst="rect">
            <a:avLst/>
          </a:prstGeom>
        </p:spPr>
        <p:txBody>
          <a:bodyPr wrap="none">
            <a:spAutoFit/>
          </a:bodyPr>
          <a:lstStyle/>
          <a:p>
            <a:r>
              <a:rPr lang="en-US" sz="1600" dirty="0">
                <a:solidFill>
                  <a:schemeClr val="tx1">
                    <a:lumMod val="50000"/>
                  </a:schemeClr>
                </a:solidFill>
              </a:rPr>
              <a:t>Image Source: Figure 4.1, NAS, 2017</a:t>
            </a:r>
          </a:p>
        </p:txBody>
      </p:sp>
      <p:sp>
        <p:nvSpPr>
          <p:cNvPr id="6" name="Slide Number Placeholder 1">
            <a:extLst>
              <a:ext uri="{FF2B5EF4-FFF2-40B4-BE49-F238E27FC236}">
                <a16:creationId xmlns:a16="http://schemas.microsoft.com/office/drawing/2014/main" id="{EC0C5DD2-0AEA-778E-56CD-6242C09AC224}"/>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68</a:t>
            </a:fld>
            <a:endParaRPr lang="en-US" dirty="0">
              <a:solidFill>
                <a:srgbClr val="1E0000"/>
              </a:solidFill>
            </a:endParaRPr>
          </a:p>
        </p:txBody>
      </p:sp>
    </p:spTree>
    <p:extLst>
      <p:ext uri="{BB962C8B-B14F-4D97-AF65-F5344CB8AC3E}">
        <p14:creationId xmlns:p14="http://schemas.microsoft.com/office/powerpoint/2010/main" val="3881382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Grid Resilience? </a:t>
            </a:r>
          </a:p>
        </p:txBody>
      </p:sp>
      <p:sp>
        <p:nvSpPr>
          <p:cNvPr id="3" name="Content Placeholder 2"/>
          <p:cNvSpPr>
            <a:spLocks noGrp="1"/>
          </p:cNvSpPr>
          <p:nvPr>
            <p:ph idx="1"/>
          </p:nvPr>
        </p:nvSpPr>
        <p:spPr/>
        <p:txBody>
          <a:bodyPr/>
          <a:lstStyle/>
          <a:p>
            <a:r>
              <a:rPr lang="en-US" dirty="0"/>
              <a:t>Merriam Webster Dictionary (resilience in general)</a:t>
            </a:r>
          </a:p>
          <a:p>
            <a:pPr lvl="1"/>
            <a:r>
              <a:rPr lang="en-US" dirty="0"/>
              <a:t>“An ability to recover from or adjust easily to misfortune or change”</a:t>
            </a:r>
          </a:p>
          <a:p>
            <a:r>
              <a:rPr lang="en-US" dirty="0"/>
              <a:t>EPRI &amp; North American Transmission Forum (NATF)</a:t>
            </a:r>
          </a:p>
          <a:p>
            <a:pPr lvl="1"/>
            <a:r>
              <a:rPr lang="en-US" dirty="0"/>
              <a:t>The ability of the system and its components (… equipment and human …) to minimize damage and improve recovery from non-routine disruptions, including High Impact, Low Frequency (HILF) events, in a reasonable amount of time”</a:t>
            </a:r>
          </a:p>
          <a:p>
            <a:r>
              <a:rPr lang="en-US" dirty="0"/>
              <a:t>The impact of blackouts is not linear!</a:t>
            </a:r>
          </a:p>
          <a:p>
            <a:pPr lvl="1"/>
            <a:r>
              <a:rPr lang="en-US" dirty="0"/>
              <a:t>Having 100 million people out of service can be more than tens times worse than 10 million out.  A ten day blackout can be more than tens times worse than a one day blackout.</a:t>
            </a:r>
          </a:p>
          <a:p>
            <a:pPr lvl="1"/>
            <a:endParaRPr lang="en-US" dirty="0"/>
          </a:p>
          <a:p>
            <a:pPr marL="0" indent="0">
              <a:buNone/>
            </a:pPr>
            <a:endParaRPr lang="en-US" dirty="0"/>
          </a:p>
        </p:txBody>
      </p:sp>
      <p:sp>
        <p:nvSpPr>
          <p:cNvPr id="4" name="TextBox 18"/>
          <p:cNvSpPr txBox="1">
            <a:spLocks noChangeArrowheads="1"/>
          </p:cNvSpPr>
          <p:nvPr/>
        </p:nvSpPr>
        <p:spPr bwMode="auto">
          <a:xfrm>
            <a:off x="1219200" y="6019800"/>
            <a:ext cx="75868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600" dirty="0">
                <a:solidFill>
                  <a:schemeClr val="tx1">
                    <a:lumMod val="50000"/>
                  </a:schemeClr>
                </a:solidFill>
                <a:latin typeface="Times New Roman" panose="02020603050405020304" pitchFamily="18" charset="0"/>
                <a:cs typeface="Times New Roman" panose="02020603050405020304" pitchFamily="18" charset="0"/>
              </a:rPr>
              <a:t>These definitions are from the 53rd North American Power Symposium keynote address by Dan Smith of Lower Colorado River Authority, November 2021</a:t>
            </a:r>
          </a:p>
        </p:txBody>
      </p:sp>
      <p:sp>
        <p:nvSpPr>
          <p:cNvPr id="5" name="Slide Number Placeholder 1">
            <a:extLst>
              <a:ext uri="{FF2B5EF4-FFF2-40B4-BE49-F238E27FC236}">
                <a16:creationId xmlns:a16="http://schemas.microsoft.com/office/drawing/2014/main" id="{AF61B775-4066-D4B5-C28F-919FED3FE76A}"/>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a:t>
            </a:fld>
            <a:endParaRPr lang="en-US" dirty="0">
              <a:solidFill>
                <a:srgbClr val="1E0000"/>
              </a:solidFill>
            </a:endParaRPr>
          </a:p>
        </p:txBody>
      </p:sp>
    </p:spTree>
    <p:extLst>
      <p:ext uri="{BB962C8B-B14F-4D97-AF65-F5344CB8AC3E}">
        <p14:creationId xmlns:p14="http://schemas.microsoft.com/office/powerpoint/2010/main" val="39920585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23A1-A87C-B1B5-F151-FA2F600A06E4}"/>
              </a:ext>
            </a:extLst>
          </p:cNvPr>
          <p:cNvSpPr>
            <a:spLocks noGrp="1"/>
          </p:cNvSpPr>
          <p:nvPr>
            <p:ph type="title"/>
          </p:nvPr>
        </p:nvSpPr>
        <p:spPr/>
        <p:txBody>
          <a:bodyPr/>
          <a:lstStyle/>
          <a:p>
            <a:r>
              <a:rPr lang="en-US" dirty="0"/>
              <a:t>Component Hardening, Physical Security</a:t>
            </a:r>
          </a:p>
        </p:txBody>
      </p:sp>
      <p:sp>
        <p:nvSpPr>
          <p:cNvPr id="3" name="Content Placeholder 2">
            <a:extLst>
              <a:ext uri="{FF2B5EF4-FFF2-40B4-BE49-F238E27FC236}">
                <a16:creationId xmlns:a16="http://schemas.microsoft.com/office/drawing/2014/main" id="{382787BF-3034-E29B-B499-BFAA691602DE}"/>
              </a:ext>
            </a:extLst>
          </p:cNvPr>
          <p:cNvSpPr>
            <a:spLocks noGrp="1"/>
          </p:cNvSpPr>
          <p:nvPr>
            <p:ph idx="1"/>
          </p:nvPr>
        </p:nvSpPr>
        <p:spPr/>
        <p:txBody>
          <a:bodyPr/>
          <a:lstStyle/>
          <a:p>
            <a:r>
              <a:rPr lang="en-US" dirty="0"/>
              <a:t>Electric grids are comprised of components, and resiliency can be enhanced by hardening particularly vulnerable components</a:t>
            </a:r>
          </a:p>
          <a:p>
            <a:pPr lvl="1"/>
            <a:r>
              <a:rPr lang="en-US" dirty="0"/>
              <a:t>Transmission lines in likely icing location, undergrounding some lines, transformers with better handling of geomagnetically induced currents (GICs), water protection</a:t>
            </a:r>
          </a:p>
          <a:p>
            <a:pPr lvl="1"/>
            <a:r>
              <a:rPr lang="en-US" dirty="0"/>
              <a:t>This needs to be done considering the cost versus benefit</a:t>
            </a:r>
          </a:p>
          <a:p>
            <a:pPr lvl="1"/>
            <a:r>
              <a:rPr lang="en-US" dirty="0"/>
              <a:t>Vegetation management should also be considered</a:t>
            </a:r>
          </a:p>
          <a:p>
            <a:r>
              <a:rPr lang="en-US" dirty="0"/>
              <a:t>Physical security is an area of increased concern, with unmanned aerial vehicles being a fast rising threat</a:t>
            </a:r>
          </a:p>
          <a:p>
            <a:endParaRPr lang="en-US" dirty="0"/>
          </a:p>
        </p:txBody>
      </p:sp>
      <p:sp>
        <p:nvSpPr>
          <p:cNvPr id="4" name="Slide Number Placeholder 1">
            <a:extLst>
              <a:ext uri="{FF2B5EF4-FFF2-40B4-BE49-F238E27FC236}">
                <a16:creationId xmlns:a16="http://schemas.microsoft.com/office/drawing/2014/main" id="{13E0D616-F6B1-C22D-8F51-ABF4AB9F62E0}"/>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69</a:t>
            </a:fld>
            <a:endParaRPr lang="en-US" dirty="0">
              <a:solidFill>
                <a:srgbClr val="1E0000"/>
              </a:solidFill>
            </a:endParaRPr>
          </a:p>
        </p:txBody>
      </p:sp>
    </p:spTree>
    <p:extLst>
      <p:ext uri="{BB962C8B-B14F-4D97-AF65-F5344CB8AC3E}">
        <p14:creationId xmlns:p14="http://schemas.microsoft.com/office/powerpoint/2010/main" val="34842532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C1F3-9920-5876-B511-3B467762CC6B}"/>
              </a:ext>
            </a:extLst>
          </p:cNvPr>
          <p:cNvSpPr>
            <a:spLocks noGrp="1"/>
          </p:cNvSpPr>
          <p:nvPr>
            <p:ph type="title"/>
          </p:nvPr>
        </p:nvSpPr>
        <p:spPr/>
        <p:txBody>
          <a:bodyPr/>
          <a:lstStyle/>
          <a:p>
            <a:r>
              <a:rPr lang="en-US" dirty="0"/>
              <a:t>Distribution System Automation</a:t>
            </a:r>
          </a:p>
        </p:txBody>
      </p:sp>
      <p:sp>
        <p:nvSpPr>
          <p:cNvPr id="3" name="Content Placeholder 2">
            <a:extLst>
              <a:ext uri="{FF2B5EF4-FFF2-40B4-BE49-F238E27FC236}">
                <a16:creationId xmlns:a16="http://schemas.microsoft.com/office/drawing/2014/main" id="{B2E97C91-04C0-629D-E874-1A88F01A9E6A}"/>
              </a:ext>
            </a:extLst>
          </p:cNvPr>
          <p:cNvSpPr>
            <a:spLocks noGrp="1"/>
          </p:cNvSpPr>
          <p:nvPr>
            <p:ph idx="1"/>
          </p:nvPr>
        </p:nvSpPr>
        <p:spPr/>
        <p:txBody>
          <a:bodyPr/>
          <a:lstStyle/>
          <a:p>
            <a:r>
              <a:rPr lang="en-US" dirty="0"/>
              <a:t>Distribution systems have traditionally been radial, with little ability for dynamic reconfiguration</a:t>
            </a:r>
          </a:p>
          <a:p>
            <a:r>
              <a:rPr lang="en-US" dirty="0"/>
              <a:t>This is rapidly changing, with growing use of distribution automation</a:t>
            </a:r>
          </a:p>
          <a:p>
            <a:r>
              <a:rPr lang="en-US" dirty="0"/>
              <a:t>A finding of the NAS 2017 was, “While many distribution automation technologies are available that would enhance system resilience, their cost of deployment remains a barrier, particularly in light of challenges in monetizing the benefits of such installations.”</a:t>
            </a:r>
          </a:p>
          <a:p>
            <a:endParaRPr lang="en-US" dirty="0"/>
          </a:p>
        </p:txBody>
      </p:sp>
      <p:sp>
        <p:nvSpPr>
          <p:cNvPr id="4" name="Slide Number Placeholder 1">
            <a:extLst>
              <a:ext uri="{FF2B5EF4-FFF2-40B4-BE49-F238E27FC236}">
                <a16:creationId xmlns:a16="http://schemas.microsoft.com/office/drawing/2014/main" id="{57DF2F84-CFD9-6162-F468-F182639617A9}"/>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70</a:t>
            </a:fld>
            <a:endParaRPr lang="en-US" dirty="0">
              <a:solidFill>
                <a:srgbClr val="1E0000"/>
              </a:solidFill>
            </a:endParaRPr>
          </a:p>
        </p:txBody>
      </p:sp>
    </p:spTree>
    <p:extLst>
      <p:ext uri="{BB962C8B-B14F-4D97-AF65-F5344CB8AC3E}">
        <p14:creationId xmlns:p14="http://schemas.microsoft.com/office/powerpoint/2010/main" val="37720868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2053-8D8E-590A-A7EC-781D92F1F09D}"/>
              </a:ext>
            </a:extLst>
          </p:cNvPr>
          <p:cNvSpPr>
            <a:spLocks noGrp="1"/>
          </p:cNvSpPr>
          <p:nvPr>
            <p:ph type="title"/>
          </p:nvPr>
        </p:nvSpPr>
        <p:spPr/>
        <p:txBody>
          <a:bodyPr/>
          <a:lstStyle/>
          <a:p>
            <a:r>
              <a:rPr lang="en-US" dirty="0"/>
              <a:t>Distributed Energy Resources (DERs)</a:t>
            </a:r>
          </a:p>
        </p:txBody>
      </p:sp>
      <p:sp>
        <p:nvSpPr>
          <p:cNvPr id="3" name="Content Placeholder 2">
            <a:extLst>
              <a:ext uri="{FF2B5EF4-FFF2-40B4-BE49-F238E27FC236}">
                <a16:creationId xmlns:a16="http://schemas.microsoft.com/office/drawing/2014/main" id="{24EDFCCB-4B96-EFFC-612A-D5BBFFBE0FC3}"/>
              </a:ext>
            </a:extLst>
          </p:cNvPr>
          <p:cNvSpPr>
            <a:spLocks noGrp="1"/>
          </p:cNvSpPr>
          <p:nvPr>
            <p:ph idx="1"/>
          </p:nvPr>
        </p:nvSpPr>
        <p:spPr/>
        <p:txBody>
          <a:bodyPr/>
          <a:lstStyle/>
          <a:p>
            <a:r>
              <a:rPr lang="en-US" dirty="0"/>
              <a:t>DERs are devices in the distribution system that can provide power</a:t>
            </a:r>
          </a:p>
          <a:p>
            <a:pPr lvl="1"/>
            <a:r>
              <a:rPr lang="en-US" dirty="0"/>
              <a:t>This could be isolated backup power, power only when grid connected, or the ability to function as an autonomous microgrid</a:t>
            </a:r>
          </a:p>
          <a:p>
            <a:r>
              <a:rPr lang="en-US" dirty="0"/>
              <a:t>DERs can be used to delay or eliminate additions to the bulk grid</a:t>
            </a:r>
          </a:p>
          <a:p>
            <a:r>
              <a:rPr lang="en-US" dirty="0"/>
              <a:t>The value of DERs is enhanced if 1) there is some potential for grid control, and 2) they have the ability to operate isolated from the grid [such as solar PV with battery storage]</a:t>
            </a:r>
          </a:p>
          <a:p>
            <a:r>
              <a:rPr lang="en-US" dirty="0"/>
              <a:t>Fault ride through capability is of growing importance</a:t>
            </a:r>
          </a:p>
          <a:p>
            <a:endParaRPr lang="en-US" dirty="0"/>
          </a:p>
        </p:txBody>
      </p:sp>
      <p:sp>
        <p:nvSpPr>
          <p:cNvPr id="4" name="Slide Number Placeholder 1">
            <a:extLst>
              <a:ext uri="{FF2B5EF4-FFF2-40B4-BE49-F238E27FC236}">
                <a16:creationId xmlns:a16="http://schemas.microsoft.com/office/drawing/2014/main" id="{7502FA2F-FBF1-D963-B403-11AF8C00839A}"/>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71</a:t>
            </a:fld>
            <a:endParaRPr lang="en-US" dirty="0">
              <a:solidFill>
                <a:srgbClr val="1E0000"/>
              </a:solidFill>
            </a:endParaRPr>
          </a:p>
        </p:txBody>
      </p:sp>
    </p:spTree>
    <p:extLst>
      <p:ext uri="{BB962C8B-B14F-4D97-AF65-F5344CB8AC3E}">
        <p14:creationId xmlns:p14="http://schemas.microsoft.com/office/powerpoint/2010/main" val="23806955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6F9A-2C60-C4F1-89E6-1B81D2A9EDE3}"/>
              </a:ext>
            </a:extLst>
          </p:cNvPr>
          <p:cNvSpPr>
            <a:spLocks noGrp="1"/>
          </p:cNvSpPr>
          <p:nvPr>
            <p:ph type="title"/>
          </p:nvPr>
        </p:nvSpPr>
        <p:spPr/>
        <p:txBody>
          <a:bodyPr/>
          <a:lstStyle/>
          <a:p>
            <a:r>
              <a:rPr lang="en-US" dirty="0"/>
              <a:t>Enhancing Bulk Grid Simulations to Handle HILF Scenarios</a:t>
            </a:r>
          </a:p>
        </p:txBody>
      </p:sp>
      <p:sp>
        <p:nvSpPr>
          <p:cNvPr id="3" name="Content Placeholder 2">
            <a:extLst>
              <a:ext uri="{FF2B5EF4-FFF2-40B4-BE49-F238E27FC236}">
                <a16:creationId xmlns:a16="http://schemas.microsoft.com/office/drawing/2014/main" id="{3CEA83F6-6619-6239-C2D3-45D2CAEB2550}"/>
              </a:ext>
            </a:extLst>
          </p:cNvPr>
          <p:cNvSpPr>
            <a:spLocks noGrp="1"/>
          </p:cNvSpPr>
          <p:nvPr>
            <p:ph idx="1"/>
          </p:nvPr>
        </p:nvSpPr>
        <p:spPr/>
        <p:txBody>
          <a:bodyPr/>
          <a:lstStyle/>
          <a:p>
            <a:r>
              <a:rPr lang="en-US" dirty="0"/>
              <a:t>The stressed operation associated with the high impact, low frequency events presents modeling challenges</a:t>
            </a:r>
          </a:p>
          <a:p>
            <a:r>
              <a:rPr lang="en-US" dirty="0"/>
              <a:t>Luckily, over the last several years the software is being enhanced to deal with these situations</a:t>
            </a:r>
          </a:p>
          <a:p>
            <a:pPr lvl="1"/>
            <a:r>
              <a:rPr lang="en-US" dirty="0"/>
              <a:t>My next presentation goes in-depth on geomagnetic disturbance (GMD) and high altitude electromagnetic pulse (HEMP) modeling</a:t>
            </a:r>
          </a:p>
          <a:p>
            <a:r>
              <a:rPr lang="en-US" dirty="0"/>
              <a:t>There is also a need to consider high voltage transmission system design that lessens the likelihood of cascading outages</a:t>
            </a:r>
          </a:p>
          <a:p>
            <a:endParaRPr lang="en-US" dirty="0"/>
          </a:p>
        </p:txBody>
      </p:sp>
      <p:sp>
        <p:nvSpPr>
          <p:cNvPr id="4" name="Slide Number Placeholder 1">
            <a:extLst>
              <a:ext uri="{FF2B5EF4-FFF2-40B4-BE49-F238E27FC236}">
                <a16:creationId xmlns:a16="http://schemas.microsoft.com/office/drawing/2014/main" id="{86A63C19-A7D9-BB49-A5DC-748935B63678}"/>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72</a:t>
            </a:fld>
            <a:endParaRPr lang="en-US" dirty="0">
              <a:solidFill>
                <a:srgbClr val="1E0000"/>
              </a:solidFill>
            </a:endParaRPr>
          </a:p>
        </p:txBody>
      </p:sp>
    </p:spTree>
    <p:extLst>
      <p:ext uri="{BB962C8B-B14F-4D97-AF65-F5344CB8AC3E}">
        <p14:creationId xmlns:p14="http://schemas.microsoft.com/office/powerpoint/2010/main" val="22466970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9219-0A58-D0F7-17BC-9668E7C64B39}"/>
              </a:ext>
            </a:extLst>
          </p:cNvPr>
          <p:cNvSpPr>
            <a:spLocks noGrp="1"/>
          </p:cNvSpPr>
          <p:nvPr>
            <p:ph type="title"/>
          </p:nvPr>
        </p:nvSpPr>
        <p:spPr/>
        <p:txBody>
          <a:bodyPr/>
          <a:lstStyle/>
          <a:p>
            <a:r>
              <a:rPr lang="en-US" dirty="0"/>
              <a:t>Adaptive Islanding</a:t>
            </a:r>
          </a:p>
        </p:txBody>
      </p:sp>
      <p:sp>
        <p:nvSpPr>
          <p:cNvPr id="3" name="Content Placeholder 2">
            <a:extLst>
              <a:ext uri="{FF2B5EF4-FFF2-40B4-BE49-F238E27FC236}">
                <a16:creationId xmlns:a16="http://schemas.microsoft.com/office/drawing/2014/main" id="{EFFAB1F6-3649-7E41-3AB8-4035CBDDEDC0}"/>
              </a:ext>
            </a:extLst>
          </p:cNvPr>
          <p:cNvSpPr>
            <a:spLocks noGrp="1"/>
          </p:cNvSpPr>
          <p:nvPr>
            <p:ph idx="1"/>
          </p:nvPr>
        </p:nvSpPr>
        <p:spPr>
          <a:xfrm>
            <a:off x="457200" y="1280160"/>
            <a:ext cx="10058400" cy="3733800"/>
          </a:xfrm>
        </p:spPr>
        <p:txBody>
          <a:bodyPr/>
          <a:lstStyle/>
          <a:p>
            <a:r>
              <a:rPr lang="en-US" dirty="0"/>
              <a:t>One promising resiliency technique is to design interconnected grids to split (island)</a:t>
            </a:r>
          </a:p>
          <a:p>
            <a:pPr lvl="1"/>
            <a:r>
              <a:rPr lang="en-US" dirty="0"/>
              <a:t>This is known as controlled islanding and can be enhanced to be adaptive islanding</a:t>
            </a:r>
          </a:p>
          <a:p>
            <a:pPr lvl="1"/>
            <a:r>
              <a:rPr lang="en-US" dirty="0"/>
              <a:t>A distribution system example is a microgrid</a:t>
            </a:r>
          </a:p>
          <a:p>
            <a:r>
              <a:rPr lang="en-US" dirty="0"/>
              <a:t>The islands need to be chosen so they have sufficient generation to match load</a:t>
            </a:r>
          </a:p>
          <a:p>
            <a:r>
              <a:rPr lang="en-US" dirty="0"/>
              <a:t>Often control is still centralized</a:t>
            </a:r>
          </a:p>
          <a:p>
            <a:r>
              <a:rPr lang="en-US" dirty="0"/>
              <a:t>A more involved islanding issue is to setup the grid so smaller parts can function with full autonomy</a:t>
            </a:r>
          </a:p>
          <a:p>
            <a:endParaRPr lang="en-US" dirty="0"/>
          </a:p>
        </p:txBody>
      </p:sp>
      <p:sp>
        <p:nvSpPr>
          <p:cNvPr id="4" name="Slide Number Placeholder 1">
            <a:extLst>
              <a:ext uri="{FF2B5EF4-FFF2-40B4-BE49-F238E27FC236}">
                <a16:creationId xmlns:a16="http://schemas.microsoft.com/office/drawing/2014/main" id="{A0BB2B1D-97AB-2588-45F2-66F2FADE28BB}"/>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73</a:t>
            </a:fld>
            <a:endParaRPr lang="en-US" dirty="0">
              <a:solidFill>
                <a:srgbClr val="1E0000"/>
              </a:solidFill>
            </a:endParaRPr>
          </a:p>
        </p:txBody>
      </p:sp>
    </p:spTree>
    <p:extLst>
      <p:ext uri="{BB962C8B-B14F-4D97-AF65-F5344CB8AC3E}">
        <p14:creationId xmlns:p14="http://schemas.microsoft.com/office/powerpoint/2010/main" val="36032808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Resiliency and Coupled Infrastructures</a:t>
            </a:r>
          </a:p>
        </p:txBody>
      </p:sp>
      <p:sp>
        <p:nvSpPr>
          <p:cNvPr id="3" name="Content Placeholder 2"/>
          <p:cNvSpPr>
            <a:spLocks noGrp="1"/>
          </p:cNvSpPr>
          <p:nvPr>
            <p:ph idx="1"/>
          </p:nvPr>
        </p:nvSpPr>
        <p:spPr/>
        <p:txBody>
          <a:bodyPr/>
          <a:lstStyle/>
          <a:p>
            <a:r>
              <a:rPr lang="en-US" dirty="0"/>
              <a:t>As our societies become more dependent on electricity, short and small duration blackouts become more concerning, and large-scale, long duration outages can be catastrophic</a:t>
            </a:r>
          </a:p>
          <a:p>
            <a:r>
              <a:rPr lang="en-US" dirty="0"/>
              <a:t>There are many couplings between electric grids and other infrastructures such as natural gas, water, cyber, and increasing transportation</a:t>
            </a:r>
          </a:p>
          <a:p>
            <a:r>
              <a:rPr lang="en-US" dirty="0"/>
              <a:t>These couples need to be more fully considered in electric grid resiliency modeling and simulation </a:t>
            </a:r>
          </a:p>
          <a:p>
            <a:endParaRPr lang="en-US" dirty="0"/>
          </a:p>
        </p:txBody>
      </p:sp>
      <p:sp>
        <p:nvSpPr>
          <p:cNvPr id="4" name="Slide Number Placeholder 3"/>
          <p:cNvSpPr>
            <a:spLocks noGrp="1"/>
          </p:cNvSpPr>
          <p:nvPr>
            <p:ph type="sldNum" sz="quarter" idx="12"/>
          </p:nvPr>
        </p:nvSpPr>
        <p:spPr>
          <a:xfrm>
            <a:off x="8077200" y="6606582"/>
            <a:ext cx="2133600" cy="2514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fld id="{6443F0E8-9F05-42C7-901A-992AAD89A262}" type="slidenum">
              <a:rPr lang="en-US" altLang="en-US" sz="1200">
                <a:solidFill>
                  <a:schemeClr val="bg1"/>
                </a:solidFill>
              </a:rPr>
              <a:pPr>
                <a:spcBef>
                  <a:spcPct val="0"/>
                </a:spcBef>
                <a:buClrTx/>
                <a:buSzTx/>
                <a:buFontTx/>
                <a:buNone/>
              </a:pPr>
              <a:t>74</a:t>
            </a:fld>
            <a:endParaRPr lang="en-US" altLang="en-US" sz="1200" dirty="0">
              <a:solidFill>
                <a:schemeClr val="bg1"/>
              </a:solidFill>
            </a:endParaRPr>
          </a:p>
        </p:txBody>
      </p:sp>
      <p:sp>
        <p:nvSpPr>
          <p:cNvPr id="5" name="Slide Number Placeholder 1">
            <a:extLst>
              <a:ext uri="{FF2B5EF4-FFF2-40B4-BE49-F238E27FC236}">
                <a16:creationId xmlns:a16="http://schemas.microsoft.com/office/drawing/2014/main" id="{F624912A-2363-588D-6BC3-641721E69F91}"/>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74</a:t>
            </a:fld>
            <a:endParaRPr lang="en-US" dirty="0">
              <a:solidFill>
                <a:srgbClr val="1E0000"/>
              </a:solidFill>
            </a:endParaRPr>
          </a:p>
        </p:txBody>
      </p:sp>
    </p:spTree>
    <p:extLst>
      <p:ext uri="{BB962C8B-B14F-4D97-AF65-F5344CB8AC3E}">
        <p14:creationId xmlns:p14="http://schemas.microsoft.com/office/powerpoint/2010/main" val="25044131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Specific Recommendations to Enhance Resilience</a:t>
            </a:r>
          </a:p>
        </p:txBody>
      </p:sp>
      <p:sp>
        <p:nvSpPr>
          <p:cNvPr id="3" name="Content Placeholder 2"/>
          <p:cNvSpPr>
            <a:spLocks noGrp="1"/>
          </p:cNvSpPr>
          <p:nvPr>
            <p:ph idx="1"/>
          </p:nvPr>
        </p:nvSpPr>
        <p:spPr/>
        <p:txBody>
          <a:bodyPr/>
          <a:lstStyle/>
          <a:p>
            <a:r>
              <a:rPr lang="en-US" dirty="0"/>
              <a:t>A “visioning” process is needed to imaging and assessing plausible high impact events</a:t>
            </a:r>
          </a:p>
          <a:p>
            <a:r>
              <a:rPr lang="en-US" dirty="0"/>
              <a:t>The electric grid operators need to do exercises to better simulate high impact scenarios</a:t>
            </a:r>
          </a:p>
          <a:p>
            <a:r>
              <a:rPr lang="en-US" dirty="0"/>
              <a:t>More physical components are needed, including replacement transformers and backup power</a:t>
            </a:r>
          </a:p>
          <a:p>
            <a:r>
              <a:rPr lang="en-US" dirty="0"/>
              <a:t>More research, development and demonstration is needed, including a focus on cyber and HILFs</a:t>
            </a:r>
          </a:p>
          <a:p>
            <a:r>
              <a:rPr lang="en-US" dirty="0"/>
              <a:t>Resilience groups are needed throughout the industry and government to raise awareness</a:t>
            </a:r>
          </a:p>
        </p:txBody>
      </p:sp>
      <p:sp>
        <p:nvSpPr>
          <p:cNvPr id="4" name="TextBox 3"/>
          <p:cNvSpPr txBox="1"/>
          <p:nvPr/>
        </p:nvSpPr>
        <p:spPr>
          <a:xfrm>
            <a:off x="1755113" y="6115650"/>
            <a:ext cx="8205836" cy="338554"/>
          </a:xfrm>
          <a:prstGeom prst="rect">
            <a:avLst/>
          </a:prstGeom>
          <a:noFill/>
        </p:spPr>
        <p:txBody>
          <a:bodyPr wrap="square" rtlCol="0">
            <a:spAutoFit/>
          </a:bodyPr>
          <a:lstStyle/>
          <a:p>
            <a:r>
              <a:rPr lang="en-US" sz="1600" dirty="0"/>
              <a:t>Source: National Academies 2017 “Enhancing the Resilience of the Nation’s Electricity System” </a:t>
            </a:r>
          </a:p>
        </p:txBody>
      </p:sp>
      <p:sp>
        <p:nvSpPr>
          <p:cNvPr id="5" name="Slide Number Placeholder 2"/>
          <p:cNvSpPr txBox="1">
            <a:spLocks/>
          </p:cNvSpPr>
          <p:nvPr/>
        </p:nvSpPr>
        <p:spPr>
          <a:xfrm>
            <a:off x="8077200" y="6606584"/>
            <a:ext cx="2133600" cy="25437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F2FC8D21-943B-441A-A479-D8EF879E15E7}" type="slidenum">
              <a:rPr lang="en-US" sz="1200" smtClean="0"/>
              <a:pPr>
                <a:defRPr/>
              </a:pPr>
              <a:t>75</a:t>
            </a:fld>
            <a:endParaRPr lang="en-US" sz="1200" dirty="0"/>
          </a:p>
        </p:txBody>
      </p:sp>
      <p:sp>
        <p:nvSpPr>
          <p:cNvPr id="6" name="Slide Number Placeholder 1">
            <a:extLst>
              <a:ext uri="{FF2B5EF4-FFF2-40B4-BE49-F238E27FC236}">
                <a16:creationId xmlns:a16="http://schemas.microsoft.com/office/drawing/2014/main" id="{058F0080-6209-10DE-4040-DBD4A3D36559}"/>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75</a:t>
            </a:fld>
            <a:endParaRPr lang="en-US" dirty="0">
              <a:solidFill>
                <a:srgbClr val="1E0000"/>
              </a:solidFill>
            </a:endParaRPr>
          </a:p>
        </p:txBody>
      </p:sp>
    </p:spTree>
    <p:extLst>
      <p:ext uri="{BB962C8B-B14F-4D97-AF65-F5344CB8AC3E}">
        <p14:creationId xmlns:p14="http://schemas.microsoft.com/office/powerpoint/2010/main" val="31252785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t>
            </a:r>
            <a:r>
              <a:rPr lang="en-US"/>
              <a:t>and Questions?</a:t>
            </a:r>
            <a:endParaRPr lang="en-US" dirty="0"/>
          </a:p>
        </p:txBody>
      </p:sp>
      <p:sp>
        <p:nvSpPr>
          <p:cNvPr id="3" name="Content Placeholder 2"/>
          <p:cNvSpPr>
            <a:spLocks noGrp="1"/>
          </p:cNvSpPr>
          <p:nvPr>
            <p:ph idx="1"/>
          </p:nvPr>
        </p:nvSpPr>
        <p:spPr>
          <a:xfrm>
            <a:off x="457200" y="1280160"/>
            <a:ext cx="10896600" cy="4323703"/>
          </a:xfrm>
        </p:spPr>
        <p:txBody>
          <a:bodyPr/>
          <a:lstStyle/>
          <a:p>
            <a:r>
              <a:rPr lang="en-US" dirty="0"/>
              <a:t>The electric grid is crucial to societies worldwide, and for decades into the future we will be relying on it</a:t>
            </a:r>
          </a:p>
          <a:p>
            <a:r>
              <a:rPr lang="en-US" dirty="0"/>
              <a:t>A perfect electric grid is impossible, and we need to be prepared for long-term, wide-area blackouts</a:t>
            </a:r>
          </a:p>
          <a:p>
            <a:r>
              <a:rPr lang="en-US" dirty="0"/>
              <a:t>However, much can and should be done to reduce to reduce this risk</a:t>
            </a:r>
          </a:p>
          <a:p>
            <a:r>
              <a:rPr lang="en-US" dirty="0"/>
              <a:t>A broad, sustained effort is needed in this area including the entire electric grid sector</a:t>
            </a:r>
          </a:p>
          <a:p>
            <a:r>
              <a:rPr lang="en-US" dirty="0"/>
              <a:t>Synthetic electric grids will play a crucial role in this effort</a:t>
            </a:r>
          </a:p>
          <a:p>
            <a:endParaRPr lang="en-US" dirty="0"/>
          </a:p>
        </p:txBody>
      </p:sp>
      <p:sp>
        <p:nvSpPr>
          <p:cNvPr id="4" name="Slide Number Placeholder 2">
            <a:extLst>
              <a:ext uri="{FF2B5EF4-FFF2-40B4-BE49-F238E27FC236}">
                <a16:creationId xmlns:a16="http://schemas.microsoft.com/office/drawing/2014/main" id="{EA8547D7-8047-4E9F-9A54-5E3CFD6418BB}"/>
              </a:ext>
            </a:extLst>
          </p:cNvPr>
          <p:cNvSpPr txBox="1">
            <a:spLocks/>
          </p:cNvSpPr>
          <p:nvPr/>
        </p:nvSpPr>
        <p:spPr>
          <a:xfrm>
            <a:off x="8077200" y="6606584"/>
            <a:ext cx="2133600" cy="25437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F2FC8D21-943B-441A-A479-D8EF879E15E7}" type="slidenum">
              <a:rPr lang="en-US" sz="1200" smtClean="0"/>
              <a:pPr>
                <a:defRPr/>
              </a:pPr>
              <a:t>76</a:t>
            </a:fld>
            <a:endParaRPr lang="en-US" sz="1200" dirty="0"/>
          </a:p>
        </p:txBody>
      </p:sp>
      <p:sp>
        <p:nvSpPr>
          <p:cNvPr id="5" name="Slide Number Placeholder 1">
            <a:extLst>
              <a:ext uri="{FF2B5EF4-FFF2-40B4-BE49-F238E27FC236}">
                <a16:creationId xmlns:a16="http://schemas.microsoft.com/office/drawing/2014/main" id="{47AB4C90-51DA-46E6-FCCA-63615AE58FAD}"/>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76</a:t>
            </a:fld>
            <a:endParaRPr lang="en-US" dirty="0">
              <a:solidFill>
                <a:srgbClr val="1E0000"/>
              </a:solidFill>
            </a:endParaRPr>
          </a:p>
        </p:txBody>
      </p:sp>
    </p:spTree>
    <p:extLst>
      <p:ext uri="{BB962C8B-B14F-4D97-AF65-F5344CB8AC3E}">
        <p14:creationId xmlns:p14="http://schemas.microsoft.com/office/powerpoint/2010/main" val="2021113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Questions?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799"/>
            <a:ext cx="9144000" cy="50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a:xfrm>
            <a:off x="8077200" y="6606582"/>
            <a:ext cx="2133600" cy="2514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fld id="{6443F0E8-9F05-42C7-901A-992AAD89A262}" type="slidenum">
              <a:rPr lang="en-US" altLang="en-US" sz="1200">
                <a:solidFill>
                  <a:schemeClr val="bg1"/>
                </a:solidFill>
              </a:rPr>
              <a:pPr>
                <a:spcBef>
                  <a:spcPct val="0"/>
                </a:spcBef>
                <a:buClrTx/>
                <a:buSzTx/>
                <a:buFontTx/>
                <a:buNone/>
              </a:pPr>
              <a:t>77</a:t>
            </a:fld>
            <a:endParaRPr lang="en-US" altLang="en-US" sz="1200" dirty="0">
              <a:solidFill>
                <a:schemeClr val="bg1"/>
              </a:solidFill>
            </a:endParaRPr>
          </a:p>
        </p:txBody>
      </p:sp>
      <p:sp>
        <p:nvSpPr>
          <p:cNvPr id="3" name="Slide Number Placeholder 1">
            <a:extLst>
              <a:ext uri="{FF2B5EF4-FFF2-40B4-BE49-F238E27FC236}">
                <a16:creationId xmlns:a16="http://schemas.microsoft.com/office/drawing/2014/main" id="{857293F1-1866-8C89-F779-62803259076E}"/>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77</a:t>
            </a:fld>
            <a:endParaRPr lang="en-US" dirty="0">
              <a:solidFill>
                <a:srgbClr val="1E0000"/>
              </a:solidFill>
            </a:endParaRPr>
          </a:p>
        </p:txBody>
      </p:sp>
    </p:spTree>
    <p:extLst>
      <p:ext uri="{BB962C8B-B14F-4D97-AF65-F5344CB8AC3E}">
        <p14:creationId xmlns:p14="http://schemas.microsoft.com/office/powerpoint/2010/main" val="3504341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 Resilience Continuum</a:t>
            </a:r>
          </a:p>
        </p:txBody>
      </p:sp>
      <p:pic>
        <p:nvPicPr>
          <p:cNvPr id="4" name="Picture 2"/>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1524408" y="1295400"/>
            <a:ext cx="8736018" cy="4270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18"/>
          <p:cNvSpPr txBox="1">
            <a:spLocks noChangeArrowheads="1"/>
          </p:cNvSpPr>
          <p:nvPr/>
        </p:nvSpPr>
        <p:spPr bwMode="auto">
          <a:xfrm>
            <a:off x="1981200" y="5713952"/>
            <a:ext cx="75868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600" dirty="0">
                <a:solidFill>
                  <a:schemeClr val="tx1">
                    <a:lumMod val="50000"/>
                  </a:schemeClr>
                </a:solidFill>
                <a:latin typeface="Arial" charset="0"/>
              </a:rPr>
              <a:t>Slide is from the 53</a:t>
            </a:r>
            <a:r>
              <a:rPr lang="en-US" altLang="en-US" sz="1600" baseline="30000" dirty="0">
                <a:solidFill>
                  <a:schemeClr val="tx1">
                    <a:lumMod val="50000"/>
                  </a:schemeClr>
                </a:solidFill>
                <a:latin typeface="Arial" charset="0"/>
              </a:rPr>
              <a:t>rd</a:t>
            </a:r>
            <a:r>
              <a:rPr lang="en-US" altLang="en-US" sz="1600" dirty="0">
                <a:solidFill>
                  <a:schemeClr val="tx1">
                    <a:lumMod val="50000"/>
                  </a:schemeClr>
                </a:solidFill>
                <a:latin typeface="Arial" charset="0"/>
              </a:rPr>
              <a:t> North American Power Symposium keynote address by Dan Smith of Lower Colorado River Authority, November 2021; credit NATF</a:t>
            </a:r>
          </a:p>
        </p:txBody>
      </p:sp>
      <p:sp>
        <p:nvSpPr>
          <p:cNvPr id="3" name="Slide Number Placeholder 1">
            <a:extLst>
              <a:ext uri="{FF2B5EF4-FFF2-40B4-BE49-F238E27FC236}">
                <a16:creationId xmlns:a16="http://schemas.microsoft.com/office/drawing/2014/main" id="{15E36617-EE45-A195-4FDA-3C8D982C7A35}"/>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7</a:t>
            </a:fld>
            <a:endParaRPr lang="en-US" dirty="0">
              <a:solidFill>
                <a:srgbClr val="1E0000"/>
              </a:solidFill>
            </a:endParaRPr>
          </a:p>
        </p:txBody>
      </p:sp>
    </p:spTree>
    <p:extLst>
      <p:ext uri="{BB962C8B-B14F-4D97-AF65-F5344CB8AC3E}">
        <p14:creationId xmlns:p14="http://schemas.microsoft.com/office/powerpoint/2010/main" val="651237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Several Recent Reports on Resiliency</a:t>
            </a:r>
          </a:p>
        </p:txBody>
      </p:sp>
      <p:sp>
        <p:nvSpPr>
          <p:cNvPr id="3" name="Content Placeholder 2"/>
          <p:cNvSpPr>
            <a:spLocks noGrp="1"/>
          </p:cNvSpPr>
          <p:nvPr>
            <p:ph idx="1"/>
          </p:nvPr>
        </p:nvSpPr>
        <p:spPr>
          <a:xfrm>
            <a:off x="457199" y="1280160"/>
            <a:ext cx="9296401" cy="4323703"/>
          </a:xfrm>
        </p:spPr>
        <p:txBody>
          <a:bodyPr/>
          <a:lstStyle/>
          <a:p>
            <a:r>
              <a:rPr lang="en-US" sz="2400" i="1" dirty="0"/>
              <a:t>Analytic Research Foundations for the Next-Generation Electric Grid</a:t>
            </a:r>
            <a:r>
              <a:rPr lang="en-US" sz="2400" dirty="0"/>
              <a:t>, 2016</a:t>
            </a:r>
          </a:p>
          <a:p>
            <a:pPr lvl="1"/>
            <a:r>
              <a:rPr lang="en-US" sz="2000" dirty="0"/>
              <a:t>Make everything as simple as possible but not simpler [maybe from Einstein]</a:t>
            </a:r>
          </a:p>
          <a:p>
            <a:r>
              <a:rPr lang="en-US" sz="2400" i="1" dirty="0"/>
              <a:t>Enhancing the Resilience of the Nation’s Electricity System</a:t>
            </a:r>
            <a:r>
              <a:rPr lang="en-US" sz="2400" dirty="0"/>
              <a:t>, 2017</a:t>
            </a:r>
          </a:p>
          <a:p>
            <a:r>
              <a:rPr lang="en-US" sz="2400" dirty="0"/>
              <a:t>US Department of Energy Transmission Innovation Symposium, 2021</a:t>
            </a:r>
          </a:p>
          <a:p>
            <a:pPr lvl="1"/>
            <a:r>
              <a:rPr lang="en-US" dirty="0"/>
              <a:t>www.energy.gov/oe/transmission-innovation-symposium</a:t>
            </a:r>
          </a:p>
          <a:p>
            <a:r>
              <a:rPr lang="en-US" sz="2400" b="0" i="0" dirty="0">
                <a:solidFill>
                  <a:srgbClr val="222222"/>
                </a:solidFill>
                <a:effectLst/>
              </a:rPr>
              <a:t>T.J. Overbye, K.R. Davis, A.B. Birchfield, “The Electric Grid and Severe Resiliency Events.” </a:t>
            </a:r>
            <a:r>
              <a:rPr lang="en-US" sz="2400" b="0" i="1" dirty="0">
                <a:solidFill>
                  <a:srgbClr val="222222"/>
                </a:solidFill>
                <a:effectLst/>
              </a:rPr>
              <a:t>National Academy of Engineering Bridge Journal, </a:t>
            </a:r>
            <a:r>
              <a:rPr lang="en-US" sz="2400" b="0" i="0" dirty="0">
                <a:solidFill>
                  <a:srgbClr val="222222"/>
                </a:solidFill>
                <a:effectLst/>
              </a:rPr>
              <a:t>vol. 53, no. 2, 2023, pp. 73-79, June 2023.</a:t>
            </a:r>
            <a:endParaRPr lang="en-US" sz="2400" dirty="0"/>
          </a:p>
          <a:p>
            <a:r>
              <a:rPr lang="en-US" dirty="0"/>
              <a:t>Focus here is on resiliency</a:t>
            </a:r>
          </a:p>
          <a:p>
            <a:endParaRPr lang="en-US" dirty="0"/>
          </a:p>
        </p:txBody>
      </p:sp>
      <p:pic>
        <p:nvPicPr>
          <p:cNvPr id="3074" name="Picture 2" descr="https://www.nap.edu/cover/24836/450"/>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748826" y="3778503"/>
            <a:ext cx="1884374" cy="245806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p:cNvSpPr>
            <a:spLocks noGrp="1"/>
          </p:cNvSpPr>
          <p:nvPr>
            <p:ph type="sldNum" sz="quarter" idx="12"/>
          </p:nvPr>
        </p:nvSpPr>
        <p:spPr>
          <a:xfrm>
            <a:off x="8077200" y="6606582"/>
            <a:ext cx="2133600" cy="2514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fld id="{194520CF-61A2-45DD-B22C-06ACDE8D9937}" type="slidenum">
              <a:rPr lang="en-US" altLang="en-US" sz="1200">
                <a:solidFill>
                  <a:schemeClr val="bg1"/>
                </a:solidFill>
              </a:rPr>
              <a:pPr>
                <a:spcBef>
                  <a:spcPct val="0"/>
                </a:spcBef>
                <a:buClrTx/>
                <a:buSzTx/>
                <a:buFontTx/>
                <a:buNone/>
              </a:pPr>
              <a:t>8</a:t>
            </a:fld>
            <a:endParaRPr lang="en-US" altLang="en-US" sz="1200" dirty="0">
              <a:solidFill>
                <a:schemeClr val="bg1"/>
              </a:solidFill>
            </a:endParaRPr>
          </a:p>
        </p:txBody>
      </p:sp>
      <p:pic>
        <p:nvPicPr>
          <p:cNvPr id="3076" name="Picture 4" descr="https://www.nap.edu/cover/21919/45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753600" y="1280160"/>
            <a:ext cx="1828800" cy="236118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73A980F3-364E-D194-FDC0-5EE083D516F3}"/>
              </a:ext>
            </a:extLst>
          </p:cNvPr>
          <p:cNvSpPr>
            <a:spLocks noGrp="1"/>
          </p:cNvSpPr>
          <p:nvPr>
            <p:ph type="sldNum" sz="quarter" idx="4"/>
          </p:nvPr>
        </p:nvSpPr>
        <p:spPr>
          <a:xfrm>
            <a:off x="11353800" y="6324600"/>
            <a:ext cx="609600" cy="457200"/>
          </a:xfrm>
        </p:spPr>
        <p:txBody>
          <a:bodyPr/>
          <a:lstStyle/>
          <a:p>
            <a:pPr>
              <a:defRPr/>
            </a:pPr>
            <a:fld id="{F6D20532-61D7-47D0-903F-227F7C48AD34}" type="slidenum">
              <a:rPr lang="en-US" smtClean="0">
                <a:solidFill>
                  <a:srgbClr val="1E0000"/>
                </a:solidFill>
              </a:rPr>
              <a:pPr>
                <a:defRPr/>
              </a:pPr>
              <a:t>8</a:t>
            </a:fld>
            <a:endParaRPr lang="en-US" dirty="0">
              <a:solidFill>
                <a:srgbClr val="1E0000"/>
              </a:solidFill>
            </a:endParaRPr>
          </a:p>
        </p:txBody>
      </p:sp>
    </p:spTree>
    <p:extLst>
      <p:ext uri="{BB962C8B-B14F-4D97-AF65-F5344CB8AC3E}">
        <p14:creationId xmlns:p14="http://schemas.microsoft.com/office/powerpoint/2010/main" val="1378609183"/>
      </p:ext>
    </p:extLst>
  </p:cSld>
  <p:clrMapOvr>
    <a:masterClrMapping/>
  </p:clrMapOvr>
</p:sld>
</file>

<file path=ppt/theme/theme1.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00000"/>
          <a:buFont typeface="Wingdings" pitchFamily="2" charset="2"/>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00000"/>
          <a:buFont typeface="Wingdings" pitchFamily="2" charset="2"/>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Designs\Capsules.pot</Template>
  <TotalTime>6023</TotalTime>
  <Words>6479</Words>
  <Application>Microsoft Office PowerPoint</Application>
  <PresentationFormat>Widescreen</PresentationFormat>
  <Paragraphs>483</Paragraphs>
  <Slides>78</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6" baseType="lpstr">
      <vt:lpstr>Arial</vt:lpstr>
      <vt:lpstr>Calibri</vt:lpstr>
      <vt:lpstr>Helvetica</vt:lpstr>
      <vt:lpstr>Symbol</vt:lpstr>
      <vt:lpstr>Times New Roman</vt:lpstr>
      <vt:lpstr>Wingdings</vt:lpstr>
      <vt:lpstr>Capsules</vt:lpstr>
      <vt:lpstr>Equation</vt:lpstr>
      <vt:lpstr>Fundamentals of Electric Grid Transmission Planning</vt:lpstr>
      <vt:lpstr>Overview</vt:lpstr>
      <vt:lpstr>Reliability and Resiliency</vt:lpstr>
      <vt:lpstr>High-Impact, Low-Frequency Events</vt:lpstr>
      <vt:lpstr>A Benign, Slightly High Impact, Low Frequency Event </vt:lpstr>
      <vt:lpstr>Eclipse Video</vt:lpstr>
      <vt:lpstr>What is Grid Resilience? </vt:lpstr>
      <vt:lpstr>Reliability – Resilience Continuum</vt:lpstr>
      <vt:lpstr>Several Recent Reports on Resiliency</vt:lpstr>
      <vt:lpstr>Resilient to What?</vt:lpstr>
      <vt:lpstr>Resilient to What?</vt:lpstr>
      <vt:lpstr>Aside: Probability Distribution Functions</vt:lpstr>
      <vt:lpstr>Aside: Power Law Distributions</vt:lpstr>
      <vt:lpstr>Aside: Power Law Distributions</vt:lpstr>
      <vt:lpstr>Aside: Power Law Distributions</vt:lpstr>
      <vt:lpstr>Power Law Application to Grid Resiliency </vt:lpstr>
      <vt:lpstr>Some Electric Grid Risks</vt:lpstr>
      <vt:lpstr>Resilient Event Size</vt:lpstr>
      <vt:lpstr>Major Considerations with Resiliency</vt:lpstr>
      <vt:lpstr>How to Approach HILF Events</vt:lpstr>
      <vt:lpstr>Challenges</vt:lpstr>
      <vt:lpstr>Examples of Larger-Scale or Long Duration Outages</vt:lpstr>
      <vt:lpstr>Examples of Larger-Scale or Long Duration Outages, cont.</vt:lpstr>
      <vt:lpstr>The Grid Needs to Be Resilient to Lots of Disturbances on Different Time Frames</vt:lpstr>
      <vt:lpstr>HILF Two Main Categories</vt:lpstr>
      <vt:lpstr>Resilience and Grid Size</vt:lpstr>
      <vt:lpstr>General Grid Resilience Comments</vt:lpstr>
      <vt:lpstr>Economic Valuation of Resilience</vt:lpstr>
      <vt:lpstr>SRE Example: Renewable Resource Droughts</vt:lpstr>
      <vt:lpstr>Weather in Electric Grid Planning and Operations</vt:lpstr>
      <vt:lpstr>The Power Flow and Weather</vt:lpstr>
      <vt:lpstr>Using Weather with Planning with Simulator </vt:lpstr>
      <vt:lpstr>Availability of Historical Weather Information</vt:lpstr>
      <vt:lpstr>Easy Power Flow Access to ERA5</vt:lpstr>
      <vt:lpstr>Eelectricgrids.engr.tamu.edu/weather-data/</vt:lpstr>
      <vt:lpstr>Hands-On: Visualizing and Using Weather</vt:lpstr>
      <vt:lpstr>Viewing Weather for an Hour (Using Talk_17 data) </vt:lpstr>
      <vt:lpstr>Example Weather Contour</vt:lpstr>
      <vt:lpstr>Available ERA5 Historical Fields in PowerWorld</vt:lpstr>
      <vt:lpstr>Saving Snapshot Weather in an Aux File</vt:lpstr>
      <vt:lpstr>Simulating Large Amounts of Weather Information</vt:lpstr>
      <vt:lpstr>Seeing All Weather Data for a Location</vt:lpstr>
      <vt:lpstr>Visualizing Time-Varying Data</vt:lpstr>
      <vt:lpstr>Availability of Forecasted Weather Information</vt:lpstr>
      <vt:lpstr>Models of Grid Weather Impacts</vt:lpstr>
      <vt:lpstr>Example: Gen MaxMW Wind and Solar</vt:lpstr>
      <vt:lpstr>Example: Gen MaxMW PFW Model</vt:lpstr>
      <vt:lpstr>Entering Large Number of PFW Models</vt:lpstr>
      <vt:lpstr>Making it Easy to Get Started: Using EIA-860 Data</vt:lpstr>
      <vt:lpstr>Example: Open Case EIA-860_Latest_2023Q4</vt:lpstr>
      <vt:lpstr>Example EIA-860 Wind Generator Data</vt:lpstr>
      <vt:lpstr>Mapping Weather to the Electric Grid Components</vt:lpstr>
      <vt:lpstr>Applying the Weather</vt:lpstr>
      <vt:lpstr>Applying Weather for a Single Time Point</vt:lpstr>
      <vt:lpstr>Applying Weather Without and With Updating the PFW Models and the Power Flow</vt:lpstr>
      <vt:lpstr>Contrasting Two Days: 4/29/2010 and 12/12/1941</vt:lpstr>
      <vt:lpstr>December 12, 1941 Clouds and Wind</vt:lpstr>
      <vt:lpstr>SRE Examples: Geomagnetic Disturbances (GMDs) </vt:lpstr>
      <vt:lpstr>GMD Overview</vt:lpstr>
      <vt:lpstr>Electric Fields and Geomagnetically Induced Currents (GICs)</vt:lpstr>
      <vt:lpstr>HILF Example: Nuclear EMPs</vt:lpstr>
      <vt:lpstr>Nuclear EMP History</vt:lpstr>
      <vt:lpstr>Nuclear EMP History: Starfish Prime</vt:lpstr>
      <vt:lpstr>Geomagnetically Induced Currents (GICs)</vt:lpstr>
      <vt:lpstr>Simulated GICs in High Voltage Transmission Grid</vt:lpstr>
      <vt:lpstr>Overview of GMD Assessments</vt:lpstr>
      <vt:lpstr>The Impact of a Large GMD From an Operations Perspective</vt:lpstr>
      <vt:lpstr>GIC Mitigation</vt:lpstr>
      <vt:lpstr>Strategies to Prepare For and Mitigate Large- Area, Long-Duration Blackouts</vt:lpstr>
      <vt:lpstr>Component Hardening, Physical Security</vt:lpstr>
      <vt:lpstr>Distribution System Automation</vt:lpstr>
      <vt:lpstr>Distributed Energy Resources (DERs)</vt:lpstr>
      <vt:lpstr>Enhancing Bulk Grid Simulations to Handle HILF Scenarios</vt:lpstr>
      <vt:lpstr>Adaptive Islanding</vt:lpstr>
      <vt:lpstr>Resiliency and Coupled Infrastructures</vt:lpstr>
      <vt:lpstr>Some Specific Recommendations to Enhance Resilience</vt:lpstr>
      <vt:lpstr>Conclusion and Questions?</vt:lpstr>
      <vt:lpstr>Thank You! Questions?</vt:lpstr>
    </vt:vector>
  </TitlesOfParts>
  <Company>ECE - 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615_Lect1</dc:title>
  <dc:creator>ECE Publications</dc:creator>
  <cp:lastModifiedBy>Thomas Overbye</cp:lastModifiedBy>
  <cp:revision>467</cp:revision>
  <cp:lastPrinted>2020-08-20T12:26:33Z</cp:lastPrinted>
  <dcterms:created xsi:type="dcterms:W3CDTF">2000-05-11T14:27:08Z</dcterms:created>
  <dcterms:modified xsi:type="dcterms:W3CDTF">2024-03-17T21:01:25Z</dcterms:modified>
</cp:coreProperties>
</file>